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1"/>
  </p:notesMasterIdLst>
  <p:sldIdLst>
    <p:sldId id="331" r:id="rId2"/>
    <p:sldId id="333" r:id="rId3"/>
    <p:sldId id="334" r:id="rId4"/>
    <p:sldId id="335" r:id="rId5"/>
    <p:sldId id="336" r:id="rId6"/>
    <p:sldId id="337" r:id="rId7"/>
    <p:sldId id="396" r:id="rId8"/>
    <p:sldId id="338" r:id="rId9"/>
    <p:sldId id="395" r:id="rId10"/>
    <p:sldId id="397" r:id="rId11"/>
    <p:sldId id="398" r:id="rId12"/>
    <p:sldId id="399" r:id="rId13"/>
    <p:sldId id="400" r:id="rId14"/>
    <p:sldId id="339" r:id="rId15"/>
    <p:sldId id="402" r:id="rId16"/>
    <p:sldId id="403" r:id="rId17"/>
    <p:sldId id="404" r:id="rId18"/>
    <p:sldId id="340" r:id="rId19"/>
    <p:sldId id="341" r:id="rId20"/>
    <p:sldId id="342" r:id="rId21"/>
    <p:sldId id="343" r:id="rId22"/>
    <p:sldId id="344" r:id="rId23"/>
    <p:sldId id="345" r:id="rId24"/>
    <p:sldId id="405" r:id="rId25"/>
    <p:sldId id="346" r:id="rId26"/>
    <p:sldId id="347" r:id="rId27"/>
    <p:sldId id="502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356" r:id="rId48"/>
    <p:sldId id="357" r:id="rId49"/>
    <p:sldId id="425" r:id="rId50"/>
    <p:sldId id="426" r:id="rId51"/>
    <p:sldId id="427" r:id="rId52"/>
    <p:sldId id="429" r:id="rId53"/>
    <p:sldId id="430" r:id="rId54"/>
    <p:sldId id="431" r:id="rId55"/>
    <p:sldId id="432" r:id="rId56"/>
    <p:sldId id="433" r:id="rId57"/>
    <p:sldId id="434" r:id="rId58"/>
    <p:sldId id="358" r:id="rId59"/>
    <p:sldId id="359" r:id="rId60"/>
    <p:sldId id="439" r:id="rId61"/>
    <p:sldId id="440" r:id="rId62"/>
    <p:sldId id="362" r:id="rId63"/>
    <p:sldId id="441" r:id="rId64"/>
    <p:sldId id="361" r:id="rId65"/>
    <p:sldId id="442" r:id="rId66"/>
    <p:sldId id="363" r:id="rId67"/>
    <p:sldId id="364" r:id="rId68"/>
    <p:sldId id="444" r:id="rId69"/>
    <p:sldId id="370" r:id="rId70"/>
    <p:sldId id="445" r:id="rId71"/>
    <p:sldId id="371" r:id="rId72"/>
    <p:sldId id="372" r:id="rId73"/>
    <p:sldId id="446" r:id="rId74"/>
    <p:sldId id="373" r:id="rId75"/>
    <p:sldId id="374" r:id="rId76"/>
    <p:sldId id="375" r:id="rId77"/>
    <p:sldId id="447" r:id="rId78"/>
    <p:sldId id="377" r:id="rId79"/>
    <p:sldId id="378" r:id="rId80"/>
    <p:sldId id="379" r:id="rId81"/>
    <p:sldId id="380" r:id="rId82"/>
    <p:sldId id="381" r:id="rId83"/>
    <p:sldId id="382" r:id="rId84"/>
    <p:sldId id="448" r:id="rId85"/>
    <p:sldId id="449" r:id="rId86"/>
    <p:sldId id="450" r:id="rId87"/>
    <p:sldId id="451" r:id="rId88"/>
    <p:sldId id="383" r:id="rId89"/>
    <p:sldId id="384" r:id="rId90"/>
    <p:sldId id="385" r:id="rId91"/>
    <p:sldId id="452" r:id="rId92"/>
    <p:sldId id="388" r:id="rId93"/>
    <p:sldId id="390" r:id="rId94"/>
    <p:sldId id="392" r:id="rId95"/>
    <p:sldId id="393" r:id="rId96"/>
    <p:sldId id="394" r:id="rId97"/>
    <p:sldId id="486" r:id="rId98"/>
    <p:sldId id="501" r:id="rId99"/>
    <p:sldId id="497" r:id="rId100"/>
    <p:sldId id="498" r:id="rId101"/>
    <p:sldId id="499" r:id="rId102"/>
    <p:sldId id="500" r:id="rId103"/>
    <p:sldId id="453" r:id="rId104"/>
    <p:sldId id="454" r:id="rId105"/>
    <p:sldId id="455" r:id="rId106"/>
    <p:sldId id="456" r:id="rId107"/>
    <p:sldId id="457" r:id="rId108"/>
    <p:sldId id="458" r:id="rId109"/>
    <p:sldId id="459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1BB5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6193" autoAdjust="0"/>
  </p:normalViewPr>
  <p:slideViewPr>
    <p:cSldViewPr snapToGrid="0">
      <p:cViewPr varScale="1">
        <p:scale>
          <a:sx n="120" d="100"/>
          <a:sy n="120" d="100"/>
        </p:scale>
        <p:origin x="9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A6C85-6D17-41BC-B268-7A24D529B214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F91A4-FEF1-422C-B90B-6C35972EE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 everyone.</a:t>
            </a:r>
          </a:p>
          <a:p>
            <a:endParaRPr lang="en-US" dirty="0"/>
          </a:p>
          <a:p>
            <a:r>
              <a:rPr lang="en-US" dirty="0"/>
              <a:t>My name is Glen</a:t>
            </a:r>
          </a:p>
          <a:p>
            <a:r>
              <a:rPr lang="en-US" dirty="0"/>
              <a:t>and I am here today</a:t>
            </a:r>
          </a:p>
          <a:p>
            <a:r>
              <a:rPr lang="en-US" dirty="0"/>
              <a:t>to talk to you about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MOST EXCITING PART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Alright,</a:t>
            </a:r>
          </a:p>
          <a:p>
            <a:r>
              <a:rPr lang="en-US" dirty="0"/>
              <a:t>I know this isn't</a:t>
            </a:r>
          </a:p>
          <a:p>
            <a:r>
              <a:rPr lang="en-US" dirty="0"/>
              <a:t>the most glamorous thing</a:t>
            </a:r>
          </a:p>
          <a:p>
            <a:r>
              <a:rPr lang="en-US" dirty="0"/>
              <a:t>we could be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477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even fleshed out my</a:t>
            </a:r>
          </a:p>
          <a:p>
            <a:r>
              <a:rPr lang="en-US" dirty="0"/>
              <a:t>original library around focus</a:t>
            </a:r>
          </a:p>
          <a:p>
            <a:r>
              <a:rPr lang="en-US" dirty="0"/>
              <a:t>and made it a working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that you can use today</a:t>
            </a:r>
          </a:p>
          <a:p>
            <a:r>
              <a:rPr lang="en-US" dirty="0"/>
              <a:t>to shim all these</a:t>
            </a:r>
          </a:p>
          <a:p>
            <a:r>
              <a:rPr lang="en-US" dirty="0"/>
              <a:t>cool and useful</a:t>
            </a:r>
          </a:p>
          <a:p>
            <a:r>
              <a:rPr lang="en-US" dirty="0"/>
              <a:t>focus functions</a:t>
            </a:r>
          </a:p>
          <a:p>
            <a:r>
              <a:rPr lang="en-US" dirty="0"/>
              <a:t>into your applications</a:t>
            </a:r>
          </a:p>
          <a:p>
            <a:r>
              <a:rPr lang="en-US" dirty="0"/>
              <a:t>until we can get actual implementation</a:t>
            </a:r>
          </a:p>
          <a:p>
            <a:r>
              <a:rPr lang="en-US" dirty="0"/>
              <a:t>in the browsers.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30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 though,</a:t>
            </a:r>
          </a:p>
          <a:p>
            <a:r>
              <a:rPr lang="en-US" dirty="0"/>
              <a:t>actual implementation is a long</a:t>
            </a:r>
          </a:p>
          <a:p>
            <a:r>
              <a:rPr lang="en-US" dirty="0"/>
              <a:t>long way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10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WHATWG process</a:t>
            </a:r>
          </a:p>
          <a:p>
            <a:r>
              <a:rPr lang="en-US" dirty="0"/>
              <a:t>for enacting change</a:t>
            </a:r>
          </a:p>
          <a:p>
            <a:r>
              <a:rPr lang="en-US" dirty="0"/>
              <a:t>requires you to</a:t>
            </a:r>
          </a:p>
          <a:p>
            <a:r>
              <a:rPr lang="en-US" dirty="0"/>
              <a:t>convince browser manufacturers</a:t>
            </a:r>
          </a:p>
          <a:p>
            <a:r>
              <a:rPr lang="en-US" dirty="0"/>
              <a:t>on your own</a:t>
            </a:r>
          </a:p>
          <a:p>
            <a:r>
              <a:rPr lang="en-US" dirty="0"/>
              <a:t>that your idea is worthy</a:t>
            </a:r>
          </a:p>
          <a:p>
            <a:r>
              <a:rPr lang="en-US" dirty="0"/>
              <a:t>of their time.</a:t>
            </a:r>
          </a:p>
          <a:p>
            <a:endParaRPr lang="en-US" dirty="0"/>
          </a:p>
          <a:p>
            <a:r>
              <a:rPr lang="en-US" dirty="0"/>
              <a:t>And I can count on zero hands</a:t>
            </a:r>
          </a:p>
          <a:p>
            <a:r>
              <a:rPr lang="en-US" dirty="0"/>
              <a:t>the number of browser manufacturers</a:t>
            </a:r>
          </a:p>
          <a:p>
            <a:r>
              <a:rPr lang="en-US" dirty="0"/>
              <a:t>I am able to directly talk to.</a:t>
            </a:r>
          </a:p>
          <a:p>
            <a:endParaRPr lang="en-US" dirty="0"/>
          </a:p>
          <a:p>
            <a:r>
              <a:rPr lang="en-US" dirty="0"/>
              <a:t>However!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9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I hope</a:t>
            </a:r>
          </a:p>
          <a:p>
            <a:r>
              <a:rPr lang="en-US" dirty="0"/>
              <a:t>You can help.</a:t>
            </a:r>
          </a:p>
          <a:p>
            <a:endParaRPr lang="en-US" dirty="0"/>
          </a:p>
          <a:p>
            <a:r>
              <a:rPr lang="en-US" dirty="0"/>
              <a:t>We need people to</a:t>
            </a:r>
          </a:p>
          <a:p>
            <a:r>
              <a:rPr lang="en-US" dirty="0"/>
              <a:t>comment on the proposal</a:t>
            </a:r>
          </a:p>
          <a:p>
            <a:r>
              <a:rPr lang="en-US" dirty="0"/>
              <a:t>on the WICG or WHATWG</a:t>
            </a:r>
          </a:p>
          <a:p>
            <a:r>
              <a:rPr lang="en-US" dirty="0"/>
              <a:t>and get involved in</a:t>
            </a:r>
          </a:p>
          <a:p>
            <a:r>
              <a:rPr lang="en-US" dirty="0"/>
              <a:t>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662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</a:t>
            </a:r>
          </a:p>
          <a:p>
            <a:r>
              <a:rPr lang="en-US" dirty="0"/>
              <a:t>download the </a:t>
            </a:r>
            <a:r>
              <a:rPr lang="en-US" dirty="0" err="1"/>
              <a:t>polyfill</a:t>
            </a:r>
            <a:endParaRPr lang="en-US" dirty="0"/>
          </a:p>
          <a:p>
            <a:r>
              <a:rPr lang="en-US" dirty="0"/>
              <a:t>try it out</a:t>
            </a:r>
          </a:p>
          <a:p>
            <a:r>
              <a:rPr lang="en-US" dirty="0"/>
              <a:t>find the bugs</a:t>
            </a:r>
          </a:p>
          <a:p>
            <a:r>
              <a:rPr lang="en-US" dirty="0"/>
              <a:t>help grow the proposal.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110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people to help</a:t>
            </a:r>
          </a:p>
          <a:p>
            <a:r>
              <a:rPr lang="en-US" dirty="0"/>
              <a:t>come up with ideas,</a:t>
            </a:r>
          </a:p>
          <a:p>
            <a:r>
              <a:rPr lang="en-US" dirty="0"/>
              <a:t>write tests,</a:t>
            </a:r>
          </a:p>
          <a:p>
            <a:r>
              <a:rPr lang="en-US" dirty="0"/>
              <a:t>be involved!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108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</a:t>
            </a:r>
          </a:p>
          <a:p>
            <a:r>
              <a:rPr lang="en-US" dirty="0"/>
              <a:t>especially</a:t>
            </a:r>
          </a:p>
          <a:p>
            <a:r>
              <a:rPr lang="en-US" dirty="0"/>
              <a:t>need people</a:t>
            </a:r>
          </a:p>
          <a:p>
            <a:r>
              <a:rPr lang="en-US" dirty="0"/>
              <a:t>to spread the word.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I'm going to </a:t>
            </a:r>
          </a:p>
          <a:p>
            <a:r>
              <a:rPr lang="en-US" dirty="0"/>
              <a:t>live tweet a picture</a:t>
            </a:r>
          </a:p>
          <a:p>
            <a:r>
              <a:rPr lang="en-US" dirty="0"/>
              <a:t>from this very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1380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text</a:t>
            </a:r>
          </a:p>
          <a:p>
            <a:r>
              <a:rPr lang="en-US" dirty="0"/>
              <a:t>including the links</a:t>
            </a:r>
          </a:p>
          <a:p>
            <a:endParaRPr lang="en-US" dirty="0"/>
          </a:p>
          <a:p>
            <a:r>
              <a:rPr lang="en-US" dirty="0"/>
              <a:t>and I need </a:t>
            </a:r>
          </a:p>
          <a:p>
            <a:r>
              <a:rPr lang="en-US" dirty="0"/>
              <a:t>ALL OF YOU</a:t>
            </a:r>
          </a:p>
          <a:p>
            <a:r>
              <a:rPr lang="en-US" dirty="0"/>
              <a:t>to go retweet it</a:t>
            </a:r>
          </a:p>
          <a:p>
            <a:r>
              <a:rPr lang="en-US" dirty="0"/>
              <a:t>and help </a:t>
            </a:r>
          </a:p>
          <a:p>
            <a:r>
              <a:rPr lang="en-US" dirty="0"/>
              <a:t>spread the word</a:t>
            </a:r>
          </a:p>
          <a:p>
            <a:r>
              <a:rPr lang="en-US" dirty="0"/>
              <a:t>with us.</a:t>
            </a:r>
          </a:p>
          <a:p>
            <a:endParaRPr lang="en-US" dirty="0"/>
          </a:p>
          <a:p>
            <a:r>
              <a:rPr lang="en-US" dirty="0"/>
              <a:t>&lt;live tweet&gt;</a:t>
            </a:r>
          </a:p>
          <a:p>
            <a:endParaRPr lang="en-US" dirty="0"/>
          </a:p>
          <a:p>
            <a:r>
              <a:rPr lang="en-US" dirty="0"/>
              <a:t>Alright, it's posted, so go retweet it.</a:t>
            </a:r>
          </a:p>
          <a:p>
            <a:r>
              <a:rPr lang="en-US" dirty="0"/>
              <a:t>my Twitter name is @AREINET</a:t>
            </a:r>
          </a:p>
          <a:p>
            <a:r>
              <a:rPr lang="en-US" dirty="0"/>
              <a:t>shown at the bottom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4024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if you are a browser manufacturer</a:t>
            </a:r>
          </a:p>
          <a:p>
            <a:r>
              <a:rPr lang="en-US" dirty="0"/>
              <a:t>or have any sway with them</a:t>
            </a:r>
          </a:p>
          <a:p>
            <a:r>
              <a:rPr lang="en-US" dirty="0"/>
              <a:t>come talk to me.</a:t>
            </a:r>
          </a:p>
          <a:p>
            <a:r>
              <a:rPr lang="en-US" dirty="0"/>
              <a:t>And lets figure out how</a:t>
            </a:r>
          </a:p>
          <a:p>
            <a:r>
              <a:rPr lang="en-US" dirty="0"/>
              <a:t>we can advance focus</a:t>
            </a:r>
          </a:p>
          <a:p>
            <a:r>
              <a:rPr lang="en-US" dirty="0"/>
              <a:t>together!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That's all I have to say.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29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your focus.</a:t>
            </a:r>
          </a:p>
          <a:p>
            <a:endParaRPr lang="en-US" dirty="0"/>
          </a:p>
          <a:p>
            <a:r>
              <a:rPr lang="en-US" dirty="0"/>
              <a:t>I have many links to share, </a:t>
            </a:r>
          </a:p>
          <a:p>
            <a:r>
              <a:rPr lang="en-US" dirty="0"/>
              <a:t>and hope to talk to all of you</a:t>
            </a:r>
          </a:p>
          <a:p>
            <a:r>
              <a:rPr lang="en-US" dirty="0"/>
              <a:t>over the next few days!</a:t>
            </a:r>
          </a:p>
          <a:p>
            <a:endParaRPr lang="en-US" dirty="0"/>
          </a:p>
          <a:p>
            <a:r>
              <a:rPr lang="en-US" dirty="0"/>
              <a:t>Thank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58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sometimes</a:t>
            </a:r>
          </a:p>
          <a:p>
            <a:r>
              <a:rPr lang="en-US" dirty="0"/>
              <a:t>we have to get a little bit</a:t>
            </a:r>
          </a:p>
          <a:p>
            <a:r>
              <a:rPr lang="en-US" dirty="0"/>
              <a:t>down in the weeds</a:t>
            </a:r>
          </a:p>
          <a:p>
            <a:r>
              <a:rPr lang="en-US" dirty="0"/>
              <a:t>and take a long hard look</a:t>
            </a:r>
          </a:p>
          <a:p>
            <a:r>
              <a:rPr lang="en-US" dirty="0"/>
              <a:t>at the tools we are given</a:t>
            </a:r>
          </a:p>
          <a:p>
            <a:r>
              <a:rPr lang="en-US" dirty="0"/>
              <a:t>as web developers</a:t>
            </a:r>
          </a:p>
          <a:p>
            <a:r>
              <a:rPr lang="en-US" dirty="0"/>
              <a:t>and ask</a:t>
            </a:r>
          </a:p>
          <a:p>
            <a:r>
              <a:rPr lang="en-US" dirty="0"/>
              <a:t>could it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that's what I want to do today</a:t>
            </a:r>
          </a:p>
          <a:p>
            <a:r>
              <a:rPr lang="en-US" dirty="0"/>
              <a:t>with the Focus Subsystem...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4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dig</a:t>
            </a:r>
          </a:p>
          <a:p>
            <a:r>
              <a:rPr lang="en-US" dirty="0"/>
              <a:t>a little bit</a:t>
            </a:r>
          </a:p>
          <a:p>
            <a:r>
              <a:rPr lang="en-US" dirty="0"/>
              <a:t>into focus</a:t>
            </a:r>
          </a:p>
          <a:p>
            <a:r>
              <a:rPr lang="en-US" dirty="0"/>
              <a:t>what it is</a:t>
            </a:r>
          </a:p>
          <a:p>
            <a:r>
              <a:rPr lang="en-US" dirty="0"/>
              <a:t>and how it works</a:t>
            </a:r>
          </a:p>
          <a:p>
            <a:r>
              <a:rPr lang="en-US" dirty="0"/>
              <a:t>and ask is it doing</a:t>
            </a:r>
          </a:p>
          <a:p>
            <a:r>
              <a:rPr lang="en-US" dirty="0"/>
              <a:t>enough for us.</a:t>
            </a:r>
          </a:p>
          <a:p>
            <a:endParaRPr lang="en-US" dirty="0"/>
          </a:p>
          <a:p>
            <a:r>
              <a:rPr lang="en-US" dirty="0"/>
              <a:t>Does it work well?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43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it meet</a:t>
            </a:r>
          </a:p>
          <a:p>
            <a:r>
              <a:rPr lang="en-US" dirty="0"/>
              <a:t>the needs of the developers?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08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it do more</a:t>
            </a:r>
          </a:p>
          <a:p>
            <a:r>
              <a:rPr lang="en-US" dirty="0"/>
              <a:t>to be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7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&lt;pause&gt;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2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answer</a:t>
            </a:r>
          </a:p>
          <a:p>
            <a:r>
              <a:rPr lang="en-US" dirty="0"/>
              <a:t>these questions</a:t>
            </a:r>
          </a:p>
          <a:p>
            <a:r>
              <a:rPr lang="en-US" dirty="0"/>
              <a:t>we need to know</a:t>
            </a:r>
          </a:p>
          <a:p>
            <a:r>
              <a:rPr lang="en-US" dirty="0"/>
              <a:t>what exactly we are talking about</a:t>
            </a:r>
          </a:p>
          <a:p>
            <a:r>
              <a:rPr lang="en-US" dirty="0"/>
              <a:t>and where it comes from,</a:t>
            </a:r>
          </a:p>
          <a:p>
            <a:endParaRPr lang="en-US" dirty="0"/>
          </a:p>
          <a:p>
            <a:r>
              <a:rPr lang="en-US" dirty="0"/>
              <a:t>So,</a:t>
            </a:r>
          </a:p>
          <a:p>
            <a:r>
              <a:rPr lang="en-US" dirty="0"/>
              <a:t>Very simply</a:t>
            </a:r>
          </a:p>
          <a:p>
            <a:r>
              <a:rPr lang="en-US" dirty="0"/>
              <a:t>and glossing over a lot of details...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Focus,</a:t>
            </a:r>
          </a:p>
          <a:p>
            <a:r>
              <a:rPr lang="en-US" dirty="0"/>
              <a:t>as it relates to user interfaces,</a:t>
            </a:r>
          </a:p>
          <a:p>
            <a:r>
              <a:rPr lang="en-US" dirty="0"/>
              <a:t>is the process</a:t>
            </a:r>
          </a:p>
          <a:p>
            <a:r>
              <a:rPr lang="en-US" dirty="0"/>
              <a:t>by which the computer</a:t>
            </a:r>
          </a:p>
          <a:p>
            <a:r>
              <a:rPr lang="en-US" dirty="0"/>
              <a:t>decides what part of the user interface</a:t>
            </a:r>
          </a:p>
          <a:p>
            <a:r>
              <a:rPr lang="en-US" dirty="0"/>
              <a:t>receives any human interaction.</a:t>
            </a:r>
          </a:p>
          <a:p>
            <a:r>
              <a:rPr lang="en-US" dirty="0"/>
              <a:t>A mouse click, a keystroke,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8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for any given</a:t>
            </a:r>
          </a:p>
          <a:p>
            <a:r>
              <a:rPr lang="en-US" dirty="0"/>
              <a:t>human interaction</a:t>
            </a:r>
          </a:p>
          <a:p>
            <a:r>
              <a:rPr lang="en-US" dirty="0"/>
              <a:t>only one piece,</a:t>
            </a:r>
          </a:p>
          <a:p>
            <a:r>
              <a:rPr lang="en-US" dirty="0"/>
              <a:t>only one field,</a:t>
            </a:r>
          </a:p>
          <a:p>
            <a:r>
              <a:rPr lang="en-US" dirty="0"/>
              <a:t>can be the focus</a:t>
            </a:r>
          </a:p>
          <a:p>
            <a:r>
              <a:rPr lang="en-US" dirty="0"/>
              <a:t>at any given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working with browsers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 topic</a:t>
            </a:r>
          </a:p>
          <a:p>
            <a:r>
              <a:rPr lang="en-US" dirty="0"/>
              <a:t>mind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will LITERALLY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9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press a key</a:t>
            </a:r>
          </a:p>
          <a:p>
            <a:r>
              <a:rPr lang="en-US" dirty="0"/>
              <a:t>The keyboard reports to</a:t>
            </a:r>
          </a:p>
          <a:p>
            <a:r>
              <a:rPr lang="en-US" dirty="0"/>
              <a:t>the operating system</a:t>
            </a:r>
          </a:p>
          <a:p>
            <a:r>
              <a:rPr lang="en-US" dirty="0"/>
              <a:t>which determines what key was pressed.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4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operating system</a:t>
            </a:r>
          </a:p>
          <a:p>
            <a:r>
              <a:rPr lang="en-US" dirty="0"/>
              <a:t>then determines where the user</a:t>
            </a:r>
          </a:p>
          <a:p>
            <a:r>
              <a:rPr lang="en-US" dirty="0"/>
              <a:t>is currently targeting</a:t>
            </a:r>
          </a:p>
          <a:p>
            <a:r>
              <a:rPr lang="en-US" dirty="0"/>
              <a:t>their input at...</a:t>
            </a:r>
          </a:p>
          <a:p>
            <a:endParaRPr lang="en-US" dirty="0"/>
          </a:p>
          <a:p>
            <a:r>
              <a:rPr lang="en-US" dirty="0"/>
              <a:t>more precisely,</a:t>
            </a:r>
          </a:p>
          <a:p>
            <a:r>
              <a:rPr lang="en-US" dirty="0"/>
              <a:t>which window,</a:t>
            </a:r>
          </a:p>
          <a:p>
            <a:r>
              <a:rPr lang="en-US" dirty="0"/>
              <a:t>is the focus.</a:t>
            </a:r>
          </a:p>
          <a:p>
            <a:endParaRPr lang="en-US" dirty="0"/>
          </a:p>
          <a:p>
            <a:r>
              <a:rPr lang="en-US" dirty="0"/>
              <a:t>&lt;brief pause&gt;</a:t>
            </a:r>
          </a:p>
          <a:p>
            <a:endParaRPr lang="en-US" dirty="0"/>
          </a:p>
          <a:p>
            <a:r>
              <a:rPr lang="en-US" dirty="0"/>
              <a:t>If the browser</a:t>
            </a:r>
          </a:p>
          <a:p>
            <a:r>
              <a:rPr lang="en-US" dirty="0"/>
              <a:t>is the current window focused,</a:t>
            </a:r>
          </a:p>
          <a:p>
            <a:r>
              <a:rPr lang="en-US" dirty="0"/>
              <a:t>it tells the browser</a:t>
            </a:r>
          </a:p>
          <a:p>
            <a:r>
              <a:rPr lang="en-US" dirty="0"/>
              <a:t>about the keyboard press.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browser then does</a:t>
            </a:r>
          </a:p>
          <a:p>
            <a:r>
              <a:rPr lang="en-US" dirty="0"/>
              <a:t>exactly what the Operating system did</a:t>
            </a:r>
          </a:p>
          <a:p>
            <a:r>
              <a:rPr lang="en-US" dirty="0"/>
              <a:t>but within itself</a:t>
            </a:r>
          </a:p>
          <a:p>
            <a:r>
              <a:rPr lang="en-US" dirty="0"/>
              <a:t>and it determines which window or tab,</a:t>
            </a:r>
          </a:p>
          <a:p>
            <a:r>
              <a:rPr lang="en-US" dirty="0"/>
              <a:t>within the browser,</a:t>
            </a:r>
          </a:p>
          <a:p>
            <a:r>
              <a:rPr lang="en-US" dirty="0"/>
              <a:t>is currently targeted</a:t>
            </a:r>
          </a:p>
          <a:p>
            <a:r>
              <a:rPr lang="en-US" dirty="0"/>
              <a:t>to receive input.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2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browser has determined</a:t>
            </a:r>
          </a:p>
          <a:p>
            <a:r>
              <a:rPr lang="en-US" dirty="0"/>
              <a:t>which window or tab</a:t>
            </a:r>
          </a:p>
          <a:p>
            <a:r>
              <a:rPr lang="en-US" dirty="0"/>
              <a:t>has the focus,</a:t>
            </a:r>
          </a:p>
          <a:p>
            <a:r>
              <a:rPr lang="en-US" dirty="0"/>
              <a:t>it gets the associated top-level DOM document</a:t>
            </a:r>
          </a:p>
          <a:p>
            <a:r>
              <a:rPr lang="en-US" dirty="0"/>
              <a:t>for that window or tab.</a:t>
            </a:r>
          </a:p>
          <a:p>
            <a:endParaRPr lang="en-US" dirty="0"/>
          </a:p>
          <a:p>
            <a:r>
              <a:rPr lang="en-US" dirty="0"/>
              <a:t>The top-level DOM Document</a:t>
            </a:r>
          </a:p>
          <a:p>
            <a:r>
              <a:rPr lang="en-US" dirty="0"/>
              <a:t>tracks which specific element</a:t>
            </a:r>
          </a:p>
          <a:p>
            <a:r>
              <a:rPr lang="en-US" dirty="0"/>
              <a:t>in the DOM</a:t>
            </a:r>
          </a:p>
          <a:p>
            <a:r>
              <a:rPr lang="en-US" dirty="0"/>
              <a:t>that is currently targeted</a:t>
            </a:r>
          </a:p>
          <a:p>
            <a:r>
              <a:rPr lang="en-US" dirty="0"/>
              <a:t>to receive input.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called the "</a:t>
            </a:r>
            <a:r>
              <a:rPr lang="en-US" dirty="0" err="1"/>
              <a:t>activeElement</a:t>
            </a:r>
            <a:r>
              <a:rPr lang="en-US" dirty="0"/>
              <a:t>".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8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key press is then</a:t>
            </a:r>
          </a:p>
          <a:p>
            <a:r>
              <a:rPr lang="en-US" dirty="0"/>
              <a:t>translated into an event</a:t>
            </a:r>
          </a:p>
          <a:p>
            <a:r>
              <a:rPr lang="en-US" dirty="0"/>
              <a:t>and the event is then fired</a:t>
            </a:r>
          </a:p>
          <a:p>
            <a:r>
              <a:rPr lang="en-US" dirty="0"/>
              <a:t>with the </a:t>
            </a:r>
            <a:r>
              <a:rPr lang="en-US" dirty="0" err="1"/>
              <a:t>activeElement</a:t>
            </a:r>
            <a:endParaRPr lang="en-US" dirty="0"/>
          </a:p>
          <a:p>
            <a:r>
              <a:rPr lang="en-US" dirty="0"/>
              <a:t>as its target.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75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see</a:t>
            </a:r>
          </a:p>
          <a:p>
            <a:r>
              <a:rPr lang="en-US" dirty="0"/>
              <a:t>that focus</a:t>
            </a:r>
          </a:p>
          <a:p>
            <a:r>
              <a:rPr lang="en-US" dirty="0"/>
              <a:t>is a series of decisions</a:t>
            </a:r>
          </a:p>
          <a:p>
            <a:r>
              <a:rPr lang="en-US" dirty="0"/>
              <a:t>at every level.</a:t>
            </a:r>
          </a:p>
          <a:p>
            <a:r>
              <a:rPr lang="en-US" dirty="0"/>
              <a:t>From the operating system level</a:t>
            </a:r>
          </a:p>
          <a:p>
            <a:r>
              <a:rPr lang="en-US" dirty="0"/>
              <a:t>to the application level</a:t>
            </a:r>
          </a:p>
          <a:p>
            <a:r>
              <a:rPr lang="en-US" dirty="0"/>
              <a:t>to the DOM level.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1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activeElement</a:t>
            </a:r>
            <a:r>
              <a:rPr lang="en-US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element.focus</a:t>
            </a:r>
            <a:r>
              <a:rPr lang="en-US" dirty="0"/>
              <a:t>() and the </a:t>
            </a:r>
            <a:r>
              <a:rPr lang="en-US" dirty="0" err="1"/>
              <a:t>element.blur</a:t>
            </a:r>
            <a:r>
              <a:rPr lang="en-US" dirty="0"/>
              <a:t>() functions</a:t>
            </a:r>
          </a:p>
          <a:p>
            <a:r>
              <a:rPr lang="en-US" dirty="0"/>
              <a:t>together with the focus related events</a:t>
            </a:r>
          </a:p>
          <a:p>
            <a:r>
              <a:rPr lang="en-US" dirty="0"/>
              <a:t>focus, </a:t>
            </a:r>
          </a:p>
          <a:p>
            <a:r>
              <a:rPr lang="en-US" dirty="0"/>
              <a:t>blur, </a:t>
            </a:r>
          </a:p>
          <a:p>
            <a:r>
              <a:rPr lang="en-US" dirty="0" err="1"/>
              <a:t>focusin</a:t>
            </a:r>
            <a:r>
              <a:rPr lang="en-US" dirty="0"/>
              <a:t>, </a:t>
            </a:r>
          </a:p>
          <a:p>
            <a:r>
              <a:rPr lang="en-US" dirty="0" err="1"/>
              <a:t>focusout</a:t>
            </a:r>
            <a:endParaRPr lang="en-US" dirty="0"/>
          </a:p>
          <a:p>
            <a:r>
              <a:rPr lang="en-US" dirty="0"/>
              <a:t>make up the focus subsystem.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44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everything the browser</a:t>
            </a:r>
          </a:p>
          <a:p>
            <a:r>
              <a:rPr lang="en-US" dirty="0"/>
              <a:t>programmatically gives us</a:t>
            </a:r>
          </a:p>
          <a:p>
            <a:r>
              <a:rPr lang="en-US" dirty="0"/>
              <a:t>to understand focus</a:t>
            </a:r>
          </a:p>
          <a:p>
            <a:r>
              <a:rPr lang="en-US" dirty="0"/>
              <a:t>and manipulate it.</a:t>
            </a:r>
          </a:p>
          <a:p>
            <a:r>
              <a:rPr lang="en-US" dirty="0"/>
              <a:t>That's it.</a:t>
            </a:r>
          </a:p>
          <a:p>
            <a:r>
              <a:rPr lang="en-US" dirty="0"/>
              <a:t>In its entirety.</a:t>
            </a:r>
          </a:p>
          <a:p>
            <a:endParaRPr lang="en-US" dirty="0"/>
          </a:p>
          <a:p>
            <a:r>
              <a:rPr lang="en-US" dirty="0"/>
              <a:t>And That's what we are talking about today.</a:t>
            </a:r>
          </a:p>
          <a:p>
            <a:r>
              <a:rPr lang="en-US" dirty="0"/>
              <a:t>The focus subsystem.</a:t>
            </a:r>
          </a:p>
          <a:p>
            <a:r>
              <a:rPr lang="en-US" dirty="0"/>
              <a:t>These 7 pieces.</a:t>
            </a:r>
          </a:p>
          <a:p>
            <a:endParaRPr lang="en-US" dirty="0"/>
          </a:p>
          <a:p>
            <a:r>
              <a:rPr lang="en-US" dirty="0"/>
              <a:t>&lt;short pause&gt;</a:t>
            </a:r>
          </a:p>
          <a:p>
            <a:r>
              <a:rPr lang="en-US" dirty="0"/>
              <a:t>&lt;water&gt;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</a:t>
            </a:r>
          </a:p>
          <a:p>
            <a:r>
              <a:rPr lang="en-US" dirty="0"/>
              <a:t>was first formally added</a:t>
            </a:r>
          </a:p>
          <a:p>
            <a:r>
              <a:rPr lang="en-US" dirty="0"/>
              <a:t>to the Document Object Model Specification Level 1</a:t>
            </a:r>
          </a:p>
          <a:p>
            <a:r>
              <a:rPr lang="en-US" dirty="0"/>
              <a:t>in January of 1998,</a:t>
            </a:r>
          </a:p>
          <a:p>
            <a:r>
              <a:rPr lang="en-US" dirty="0"/>
              <a:t>with a few minor tweaks</a:t>
            </a:r>
          </a:p>
          <a:p>
            <a:r>
              <a:rPr lang="en-US" dirty="0"/>
              <a:t>a few years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5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unsurprisingly,</a:t>
            </a:r>
          </a:p>
          <a:p>
            <a:r>
              <a:rPr lang="en-US" dirty="0"/>
              <a:t>the focus subsystem hasn't</a:t>
            </a:r>
          </a:p>
          <a:p>
            <a:r>
              <a:rPr lang="en-US" dirty="0"/>
              <a:t>changed significantly</a:t>
            </a:r>
          </a:p>
          <a:p>
            <a:r>
              <a:rPr lang="en-US" dirty="0"/>
              <a:t>since then.</a:t>
            </a:r>
          </a:p>
          <a:p>
            <a:endParaRPr lang="en-US" dirty="0"/>
          </a:p>
          <a:p>
            <a:r>
              <a:rPr lang="en-US" dirty="0"/>
              <a:t>And that's fine.</a:t>
            </a:r>
          </a:p>
          <a:p>
            <a:r>
              <a:rPr lang="en-US" dirty="0"/>
              <a:t>It's a 20 year old API</a:t>
            </a:r>
          </a:p>
          <a:p>
            <a:r>
              <a:rPr lang="en-US" dirty="0"/>
              <a:t>and it does its job.</a:t>
            </a:r>
          </a:p>
          <a:p>
            <a:endParaRPr lang="en-US" dirty="0"/>
          </a:p>
          <a:p>
            <a:r>
              <a:rPr lang="en-US" dirty="0"/>
              <a:t>Until it </a:t>
            </a:r>
            <a:r>
              <a:rPr lang="en-US" dirty="0" err="1"/>
              <a:t>doesnt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you shout with joy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and I can tell you 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SUPER EAGER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Say you are</a:t>
            </a:r>
          </a:p>
          <a:p>
            <a:r>
              <a:rPr lang="en-US" dirty="0"/>
              <a:t>an incredibly dashing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83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developer</a:t>
            </a:r>
          </a:p>
          <a:p>
            <a:r>
              <a:rPr lang="en-US" dirty="0"/>
              <a:t>named glen.</a:t>
            </a:r>
          </a:p>
          <a:p>
            <a:endParaRPr lang="en-US" dirty="0"/>
          </a:p>
          <a:p>
            <a:r>
              <a:rPr lang="en-US" dirty="0"/>
              <a:t>And you need to write a web component</a:t>
            </a:r>
          </a:p>
          <a:p>
            <a:r>
              <a:rPr lang="en-US" dirty="0"/>
              <a:t>that wraps a single field</a:t>
            </a:r>
          </a:p>
          <a:p>
            <a:r>
              <a:rPr lang="en-US" dirty="0"/>
              <a:t>for entering a username.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364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your customer comes to you</a:t>
            </a:r>
          </a:p>
          <a:p>
            <a:r>
              <a:rPr lang="en-US" dirty="0"/>
              <a:t>and says </a:t>
            </a:r>
          </a:p>
          <a:p>
            <a:r>
              <a:rPr lang="en-US" dirty="0"/>
              <a:t>that they want the ENTER KEY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to the next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41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is a pretty common request</a:t>
            </a:r>
          </a:p>
          <a:p>
            <a:r>
              <a:rPr lang="en-US" dirty="0"/>
              <a:t>for customers to make.</a:t>
            </a:r>
          </a:p>
          <a:p>
            <a:endParaRPr lang="en-US" dirty="0"/>
          </a:p>
          <a:p>
            <a:r>
              <a:rPr lang="en-US" dirty="0"/>
              <a:t>So our code might look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12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here...</a:t>
            </a:r>
          </a:p>
          <a:p>
            <a:r>
              <a:rPr lang="en-US" dirty="0"/>
              <a:t>I'm using </a:t>
            </a:r>
            <a:r>
              <a:rPr lang="en-US" dirty="0" err="1"/>
              <a:t>ZephJS</a:t>
            </a:r>
            <a:r>
              <a:rPr lang="en-US" dirty="0"/>
              <a:t> to define</a:t>
            </a:r>
          </a:p>
          <a:p>
            <a:r>
              <a:rPr lang="en-US" dirty="0"/>
              <a:t>the web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2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ZephJS</a:t>
            </a:r>
            <a:r>
              <a:rPr lang="en-US" dirty="0"/>
              <a:t> is a</a:t>
            </a:r>
          </a:p>
          <a:p>
            <a:r>
              <a:rPr lang="en-US" dirty="0"/>
              <a:t>tiny and powerful way</a:t>
            </a:r>
          </a:p>
          <a:p>
            <a:r>
              <a:rPr lang="en-US" dirty="0"/>
              <a:t>to write web components</a:t>
            </a:r>
          </a:p>
          <a:p>
            <a:r>
              <a:rPr lang="en-US" dirty="0"/>
              <a:t>super easily.</a:t>
            </a:r>
          </a:p>
          <a:p>
            <a:endParaRPr lang="en-US" dirty="0"/>
          </a:p>
          <a:p>
            <a:r>
              <a:rPr lang="en-US" dirty="0"/>
              <a:t>You can check it out at</a:t>
            </a:r>
          </a:p>
          <a:p>
            <a:r>
              <a:rPr lang="en-US" dirty="0"/>
              <a:t>zephjs.com</a:t>
            </a:r>
          </a:p>
          <a:p>
            <a:endParaRPr lang="en-US" dirty="0"/>
          </a:p>
          <a:p>
            <a:r>
              <a:rPr lang="en-US" dirty="0"/>
              <a:t>Anyway</a:t>
            </a:r>
          </a:p>
          <a:p>
            <a:r>
              <a:rPr lang="en-US" dirty="0"/>
              <a:t>back to our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70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customer</a:t>
            </a:r>
          </a:p>
          <a:p>
            <a:r>
              <a:rPr lang="en-US" dirty="0"/>
              <a:t>that wants a web component</a:t>
            </a:r>
          </a:p>
          <a:p>
            <a:r>
              <a:rPr lang="en-US" dirty="0"/>
              <a:t>for entering a username</a:t>
            </a:r>
          </a:p>
          <a:p>
            <a:r>
              <a:rPr lang="en-US" dirty="0"/>
              <a:t>they can re-use</a:t>
            </a:r>
          </a:p>
          <a:p>
            <a:r>
              <a:rPr lang="en-US" dirty="0"/>
              <a:t>AND it must advance the focus</a:t>
            </a:r>
          </a:p>
          <a:p>
            <a:r>
              <a:rPr lang="en-US" dirty="0"/>
              <a:t>when ENTER is pressed.</a:t>
            </a:r>
          </a:p>
          <a:p>
            <a:endParaRPr lang="en-US" dirty="0"/>
          </a:p>
          <a:p>
            <a:r>
              <a:rPr lang="en-US" dirty="0"/>
              <a:t>Here's our code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38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</a:p>
          <a:p>
            <a:r>
              <a:rPr lang="en-US" dirty="0"/>
              <a:t>I'll walk through this</a:t>
            </a:r>
          </a:p>
          <a:p>
            <a:r>
              <a:rPr lang="en-US" dirty="0"/>
              <a:t>very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8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</a:t>
            </a:r>
          </a:p>
          <a:p>
            <a:r>
              <a:rPr lang="en-US" dirty="0"/>
              <a:t>we import what we need</a:t>
            </a:r>
          </a:p>
          <a:p>
            <a:r>
              <a:rPr lang="en-US" dirty="0"/>
              <a:t>from </a:t>
            </a:r>
            <a:r>
              <a:rPr lang="en-US" dirty="0" err="1"/>
              <a:t>ZephJS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</a:t>
            </a:r>
          </a:p>
          <a:p>
            <a:r>
              <a:rPr lang="en-US" dirty="0"/>
              <a:t>Using the </a:t>
            </a:r>
            <a:r>
              <a:rPr lang="en-US" dirty="0" err="1"/>
              <a:t>ZephComponents.define</a:t>
            </a:r>
            <a:r>
              <a:rPr lang="en-US" dirty="0"/>
              <a:t>() function,</a:t>
            </a:r>
          </a:p>
          <a:p>
            <a:r>
              <a:rPr lang="en-US" dirty="0"/>
              <a:t>we define our "my-user-field" component.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hear about</a:t>
            </a:r>
          </a:p>
          <a:p>
            <a:endParaRPr lang="en-US" dirty="0"/>
          </a:p>
          <a:p>
            <a:r>
              <a:rPr lang="en-US" dirty="0"/>
              <a:t>the stupendous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050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our definition</a:t>
            </a:r>
          </a:p>
          <a:p>
            <a:r>
              <a:rPr lang="en-US" dirty="0"/>
              <a:t>we define the HTML content</a:t>
            </a:r>
          </a:p>
          <a:p>
            <a:r>
              <a:rPr lang="en-US" dirty="0"/>
              <a:t>for our component,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9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tell our component</a:t>
            </a:r>
          </a:p>
          <a:p>
            <a:r>
              <a:rPr lang="en-US" dirty="0"/>
              <a:t>how we want to handle</a:t>
            </a:r>
          </a:p>
          <a:p>
            <a:r>
              <a:rPr lang="en-US" dirty="0"/>
              <a:t>the KEYUP event</a:t>
            </a:r>
          </a:p>
          <a:p>
            <a:r>
              <a:rPr lang="en-US" dirty="0"/>
              <a:t>on the INPUT element</a:t>
            </a:r>
          </a:p>
          <a:p>
            <a:r>
              <a:rPr lang="en-US" dirty="0"/>
              <a:t>of our HTML content.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53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it.</a:t>
            </a:r>
          </a:p>
          <a:p>
            <a:r>
              <a:rPr lang="en-US" dirty="0"/>
              <a:t>That's our</a:t>
            </a:r>
          </a:p>
          <a:p>
            <a:r>
              <a:rPr lang="en-US" dirty="0"/>
              <a:t>admittedly simple</a:t>
            </a:r>
          </a:p>
          <a:p>
            <a:r>
              <a:rPr lang="en-US" dirty="0"/>
              <a:t>web component definition</a:t>
            </a:r>
          </a:p>
          <a:p>
            <a:r>
              <a:rPr lang="en-US" dirty="0"/>
              <a:t>for our username field.</a:t>
            </a:r>
          </a:p>
          <a:p>
            <a:endParaRPr lang="en-US" dirty="0"/>
          </a:p>
          <a:p>
            <a:r>
              <a:rPr lang="en-US" dirty="0"/>
              <a:t>Once defined</a:t>
            </a:r>
          </a:p>
          <a:p>
            <a:r>
              <a:rPr lang="en-US" dirty="0"/>
              <a:t>anytime the &lt;my-user-field&gt; element</a:t>
            </a:r>
          </a:p>
          <a:p>
            <a:r>
              <a:rPr lang="en-US" dirty="0"/>
              <a:t>is used within the html document</a:t>
            </a:r>
          </a:p>
          <a:p>
            <a:r>
              <a:rPr lang="en-US" dirty="0"/>
              <a:t>this code will be used.</a:t>
            </a:r>
          </a:p>
          <a:p>
            <a:endParaRPr lang="en-US" dirty="0"/>
          </a:p>
          <a:p>
            <a:r>
              <a:rPr lang="en-US" dirty="0"/>
              <a:t>Now, most of you will notice </a:t>
            </a:r>
          </a:p>
          <a:p>
            <a:r>
              <a:rPr lang="en-US" dirty="0"/>
              <a:t>this line right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783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want</a:t>
            </a:r>
          </a:p>
          <a:p>
            <a:r>
              <a:rPr lang="en-US" dirty="0"/>
              <a:t>to put the code</a:t>
            </a:r>
          </a:p>
          <a:p>
            <a:r>
              <a:rPr lang="en-US" dirty="0"/>
              <a:t>to change the focus</a:t>
            </a:r>
          </a:p>
          <a:p>
            <a:r>
              <a:rPr lang="en-US" dirty="0"/>
              <a:t>when the ENTER key is pressed.</a:t>
            </a:r>
          </a:p>
          <a:p>
            <a:endParaRPr lang="en-US" dirty="0"/>
          </a:p>
          <a:p>
            <a:r>
              <a:rPr lang="en-US" dirty="0"/>
              <a:t>But there's a problem here.</a:t>
            </a:r>
          </a:p>
          <a:p>
            <a:endParaRPr lang="en-US" dirty="0"/>
          </a:p>
          <a:p>
            <a:r>
              <a:rPr lang="en-US" dirty="0"/>
              <a:t>See, </a:t>
            </a:r>
          </a:p>
          <a:p>
            <a:r>
              <a:rPr lang="en-US" dirty="0"/>
              <a:t>A Web Component</a:t>
            </a:r>
          </a:p>
          <a:p>
            <a:r>
              <a:rPr lang="en-US" dirty="0"/>
              <a:t>is intentionally designed</a:t>
            </a:r>
          </a:p>
          <a:p>
            <a:r>
              <a:rPr lang="en-US" dirty="0"/>
              <a:t>to be used</a:t>
            </a:r>
          </a:p>
          <a:p>
            <a:r>
              <a:rPr lang="en-US" dirty="0"/>
              <a:t>multiple times</a:t>
            </a:r>
          </a:p>
          <a:p>
            <a:r>
              <a:rPr lang="en-US" dirty="0"/>
              <a:t>in many places.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6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does our code</a:t>
            </a:r>
          </a:p>
          <a:p>
            <a:r>
              <a:rPr lang="en-US" dirty="0"/>
              <a:t>know where to advance</a:t>
            </a:r>
          </a:p>
          <a:p>
            <a:r>
              <a:rPr lang="en-US" dirty="0"/>
              <a:t>our focus to?</a:t>
            </a:r>
          </a:p>
          <a:p>
            <a:endParaRPr lang="en-US" dirty="0"/>
          </a:p>
          <a:p>
            <a:r>
              <a:rPr lang="en-US" dirty="0"/>
              <a:t>If you recall earlier,</a:t>
            </a:r>
          </a:p>
          <a:p>
            <a:r>
              <a:rPr lang="en-US" dirty="0"/>
              <a:t>we have a method called</a:t>
            </a:r>
          </a:p>
          <a:p>
            <a:r>
              <a:rPr lang="en-US" dirty="0" err="1"/>
              <a:t>element.focus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9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used to set the focus</a:t>
            </a:r>
          </a:p>
          <a:p>
            <a:r>
              <a:rPr lang="en-US" dirty="0"/>
              <a:t>to some element.</a:t>
            </a:r>
          </a:p>
          <a:p>
            <a:endParaRPr lang="en-US" dirty="0"/>
          </a:p>
          <a:p>
            <a:r>
              <a:rPr lang="en-US" dirty="0"/>
              <a:t>But in order to set the focus</a:t>
            </a:r>
          </a:p>
          <a:p>
            <a:r>
              <a:rPr lang="en-US" dirty="0"/>
              <a:t>we have to KNOW the element</a:t>
            </a:r>
          </a:p>
          <a:p>
            <a:r>
              <a:rPr lang="en-US" dirty="0"/>
              <a:t>we want to set it to.</a:t>
            </a:r>
          </a:p>
          <a:p>
            <a:endParaRPr lang="en-US" dirty="0"/>
          </a:p>
          <a:p>
            <a:r>
              <a:rPr lang="en-US" dirty="0"/>
              <a:t>A Web Component is built</a:t>
            </a:r>
          </a:p>
          <a:p>
            <a:r>
              <a:rPr lang="en-US" dirty="0"/>
              <a:t>to actively NOT KNOW</a:t>
            </a:r>
          </a:p>
          <a:p>
            <a:r>
              <a:rPr lang="en-US" dirty="0"/>
              <a:t>about what exists </a:t>
            </a:r>
          </a:p>
          <a:p>
            <a:r>
              <a:rPr lang="en-US" dirty="0"/>
              <a:t>outside of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82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</a:t>
            </a:r>
          </a:p>
          <a:p>
            <a:r>
              <a:rPr lang="en-US" dirty="0"/>
              <a:t>Using the current focus subsystem</a:t>
            </a:r>
          </a:p>
          <a:p>
            <a:r>
              <a:rPr lang="en-US" dirty="0"/>
              <a:t>We have no easy way</a:t>
            </a:r>
          </a:p>
          <a:p>
            <a:r>
              <a:rPr lang="en-US" dirty="0"/>
              <a:t>to just tell the focus</a:t>
            </a:r>
          </a:p>
          <a:p>
            <a:r>
              <a:rPr lang="en-US" dirty="0"/>
              <a:t>to advance to the next place.</a:t>
            </a:r>
          </a:p>
          <a:p>
            <a:endParaRPr lang="en-US" dirty="0"/>
          </a:p>
          <a:p>
            <a:r>
              <a:rPr lang="en-US" dirty="0"/>
              <a:t>This is the first problem</a:t>
            </a:r>
          </a:p>
          <a:p>
            <a:r>
              <a:rPr lang="en-US" dirty="0"/>
              <a:t>I want to call your attention to</a:t>
            </a:r>
          </a:p>
          <a:p>
            <a:r>
              <a:rPr lang="en-US" dirty="0"/>
              <a:t>with the current focus subsystem.</a:t>
            </a:r>
          </a:p>
          <a:p>
            <a:endParaRPr lang="en-US" dirty="0"/>
          </a:p>
          <a:p>
            <a:r>
              <a:rPr lang="en-US" dirty="0"/>
              <a:t>No programmatic way </a:t>
            </a:r>
          </a:p>
          <a:p>
            <a:r>
              <a:rPr lang="en-US" dirty="0"/>
              <a:t>to advance the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1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</a:p>
          <a:p>
            <a:r>
              <a:rPr lang="en-US" dirty="0"/>
              <a:t>Some of you are </a:t>
            </a:r>
          </a:p>
          <a:p>
            <a:r>
              <a:rPr lang="en-US" dirty="0"/>
              <a:t>probably thinking</a:t>
            </a:r>
          </a:p>
          <a:p>
            <a:r>
              <a:rPr lang="en-US" b="1" dirty="0"/>
              <a:t>just walk the tree</a:t>
            </a:r>
          </a:p>
          <a:p>
            <a:r>
              <a:rPr lang="en-US" dirty="0"/>
              <a:t>starting at the current element</a:t>
            </a:r>
          </a:p>
          <a:p>
            <a:r>
              <a:rPr lang="en-US" dirty="0"/>
              <a:t>and locate the next element</a:t>
            </a:r>
          </a:p>
          <a:p>
            <a:r>
              <a:rPr lang="en-US" dirty="0"/>
              <a:t>which can receive focus</a:t>
            </a:r>
          </a:p>
          <a:p>
            <a:r>
              <a:rPr lang="en-US" dirty="0"/>
              <a:t>and advance to that.</a:t>
            </a:r>
          </a:p>
          <a:p>
            <a:endParaRPr lang="en-US" dirty="0"/>
          </a:p>
          <a:p>
            <a:r>
              <a:rPr lang="en-US" dirty="0"/>
              <a:t>But this brings the second problem</a:t>
            </a:r>
          </a:p>
          <a:p>
            <a:r>
              <a:rPr lang="en-US" dirty="0"/>
              <a:t>with our current focus subsystem…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4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makes an element</a:t>
            </a:r>
          </a:p>
          <a:p>
            <a:r>
              <a:rPr lang="en-US" dirty="0"/>
              <a:t>able to receive focus?</a:t>
            </a:r>
          </a:p>
          <a:p>
            <a:r>
              <a:rPr lang="en-US" dirty="0"/>
              <a:t>What indicates something is focusable?</a:t>
            </a:r>
          </a:p>
          <a:p>
            <a:endParaRPr lang="en-US" dirty="0"/>
          </a:p>
          <a:p>
            <a:r>
              <a:rPr lang="en-US" dirty="0"/>
              <a:t>And there are some</a:t>
            </a:r>
          </a:p>
          <a:p>
            <a:r>
              <a:rPr lang="en-US" dirty="0"/>
              <a:t>easy answers here…</a:t>
            </a:r>
          </a:p>
          <a:p>
            <a:endParaRPr lang="en-US" dirty="0"/>
          </a:p>
          <a:p>
            <a:r>
              <a:rPr lang="en-US" dirty="0"/>
              <a:t>If the element is an INPUT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8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SELECT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5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0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BUTTON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TEXTAREA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566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CONTENT EDITABLE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20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&lt;PAUSE&gt;</a:t>
            </a:r>
          </a:p>
          <a:p>
            <a:endParaRPr lang="en-US" dirty="0"/>
          </a:p>
          <a:p>
            <a:r>
              <a:rPr lang="en-US" dirty="0"/>
              <a:t>EXCEPT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66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it is DISABLED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TABINDEX is equal to</a:t>
            </a:r>
          </a:p>
          <a:p>
            <a:r>
              <a:rPr lang="en-US" dirty="0"/>
              <a:t>negative one</a:t>
            </a:r>
          </a:p>
          <a:p>
            <a:endParaRPr lang="en-US" dirty="0"/>
          </a:p>
          <a:p>
            <a:r>
              <a:rPr lang="en-US" dirty="0"/>
              <a:t>or it is HIDDEN</a:t>
            </a:r>
          </a:p>
          <a:p>
            <a:endParaRPr lang="en-US" dirty="0"/>
          </a:p>
          <a:p>
            <a:r>
              <a:rPr lang="en-US" dirty="0"/>
              <a:t>or within a </a:t>
            </a:r>
          </a:p>
          <a:p>
            <a:r>
              <a:rPr lang="en-US" dirty="0"/>
              <a:t>disabled FIELDSET</a:t>
            </a:r>
          </a:p>
          <a:p>
            <a:r>
              <a:rPr lang="en-US" dirty="0"/>
              <a:t>or FORM</a:t>
            </a:r>
          </a:p>
          <a:p>
            <a:endParaRPr lang="en-US" dirty="0"/>
          </a:p>
          <a:p>
            <a:r>
              <a:rPr lang="en-US" dirty="0"/>
              <a:t>or otherwise not VISIBLE</a:t>
            </a:r>
          </a:p>
          <a:p>
            <a:endParaRPr lang="en-US" dirty="0"/>
          </a:p>
          <a:p>
            <a:r>
              <a:rPr lang="en-US" dirty="0"/>
              <a:t>or not INERT</a:t>
            </a:r>
          </a:p>
          <a:p>
            <a:endParaRPr lang="en-US" dirty="0"/>
          </a:p>
          <a:p>
            <a:r>
              <a:rPr lang="en-US" dirty="0"/>
              <a:t>or…</a:t>
            </a:r>
          </a:p>
          <a:p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15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See, determining what is Focusable</a:t>
            </a:r>
          </a:p>
          <a:p>
            <a:r>
              <a:rPr lang="en-US" dirty="0"/>
              <a:t>is really hard.</a:t>
            </a:r>
          </a:p>
          <a:p>
            <a:endParaRPr lang="en-US" dirty="0"/>
          </a:p>
          <a:p>
            <a:r>
              <a:rPr lang="en-US" dirty="0"/>
              <a:t>and even more problematic</a:t>
            </a:r>
          </a:p>
          <a:p>
            <a:r>
              <a:rPr lang="en-US" dirty="0"/>
              <a:t>is that it is </a:t>
            </a:r>
          </a:p>
          <a:p>
            <a:r>
              <a:rPr lang="en-US" dirty="0"/>
              <a:t>incredibly inconsistent</a:t>
            </a:r>
          </a:p>
          <a:p>
            <a:r>
              <a:rPr lang="en-US" dirty="0"/>
              <a:t>across different browsers.</a:t>
            </a:r>
          </a:p>
          <a:p>
            <a:endParaRPr lang="en-US" dirty="0"/>
          </a:p>
          <a:p>
            <a:r>
              <a:rPr lang="en-US" dirty="0"/>
              <a:t>Someone even made</a:t>
            </a:r>
          </a:p>
          <a:p>
            <a:r>
              <a:rPr lang="en-US" dirty="0"/>
              <a:t>a fancy chart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756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 tried to shrink down</a:t>
            </a:r>
          </a:p>
          <a:p>
            <a:r>
              <a:rPr lang="en-US" dirty="0"/>
              <a:t>and get onto one slide</a:t>
            </a:r>
          </a:p>
          <a:p>
            <a:r>
              <a:rPr lang="en-US" dirty="0"/>
              <a:t>but there are just</a:t>
            </a:r>
          </a:p>
          <a:p>
            <a:r>
              <a:rPr lang="en-US" dirty="0"/>
              <a:t>too many edge cases.</a:t>
            </a:r>
          </a:p>
          <a:p>
            <a:endParaRPr lang="en-US" dirty="0"/>
          </a:p>
          <a:p>
            <a:r>
              <a:rPr lang="en-US" dirty="0"/>
              <a:t>Of course,</a:t>
            </a:r>
          </a:p>
          <a:p>
            <a:r>
              <a:rPr lang="en-US" dirty="0"/>
              <a:t>we can always go to the Spec</a:t>
            </a:r>
          </a:p>
          <a:p>
            <a:r>
              <a:rPr lang="en-US" dirty="0"/>
              <a:t>and that should be</a:t>
            </a:r>
          </a:p>
          <a:p>
            <a:r>
              <a:rPr lang="en-US" dirty="0"/>
              <a:t>super easy to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24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6.4 of the HTML Specification</a:t>
            </a:r>
          </a:p>
          <a:p>
            <a:r>
              <a:rPr lang="en-US" dirty="0"/>
              <a:t>details the focus subsystem.</a:t>
            </a:r>
          </a:p>
          <a:p>
            <a:endParaRPr lang="en-US" dirty="0"/>
          </a:p>
          <a:p>
            <a:r>
              <a:rPr lang="en-US" dirty="0"/>
              <a:t>Here's what it says </a:t>
            </a:r>
          </a:p>
          <a:p>
            <a:r>
              <a:rPr lang="en-US" dirty="0"/>
              <a:t>about how to determine</a:t>
            </a:r>
          </a:p>
          <a:p>
            <a:r>
              <a:rPr lang="en-US" dirty="0"/>
              <a:t>if an element </a:t>
            </a:r>
          </a:p>
          <a:p>
            <a:r>
              <a:rPr lang="en-US" dirty="0"/>
              <a:t>is focusable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96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44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I was going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read this aloud,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verbatim,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but honestly,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just look at it...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makes my head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ache just thinking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about reading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57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It is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confusing.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and honestly,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really </a:t>
            </a:r>
            <a:r>
              <a:rPr lang="en-US" sz="1200" dirty="0" err="1"/>
              <a:t>dont</a:t>
            </a:r>
            <a:r>
              <a:rPr lang="en-US" sz="1200" dirty="0"/>
              <a:t> want to write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method that 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 figure this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because,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let's face it,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 am almost certainly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going to get it wrong.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&lt;pause&gt;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167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 essentially have two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235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 easy way</a:t>
            </a:r>
          </a:p>
          <a:p>
            <a:r>
              <a:rPr lang="en-US" dirty="0"/>
              <a:t>to advance the focus</a:t>
            </a:r>
          </a:p>
          <a:p>
            <a:r>
              <a:rPr lang="en-US" dirty="0"/>
              <a:t>automatically.</a:t>
            </a:r>
          </a:p>
          <a:p>
            <a:r>
              <a:rPr lang="en-US" dirty="0"/>
              <a:t>(Or decrement the focus automatically)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52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no easy way</a:t>
            </a:r>
          </a:p>
          <a:p>
            <a:r>
              <a:rPr lang="en-US" dirty="0"/>
              <a:t>to determine what can receive focus,</a:t>
            </a:r>
          </a:p>
          <a:p>
            <a:r>
              <a:rPr lang="en-US" dirty="0"/>
              <a:t>what is focusable,</a:t>
            </a:r>
          </a:p>
          <a:p>
            <a:r>
              <a:rPr lang="en-US" dirty="0"/>
              <a:t>if we wanted to walk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95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annoying thing about</a:t>
            </a:r>
          </a:p>
          <a:p>
            <a:r>
              <a:rPr lang="en-US" dirty="0"/>
              <a:t>these two problems</a:t>
            </a:r>
          </a:p>
          <a:p>
            <a:r>
              <a:rPr lang="en-US" dirty="0"/>
              <a:t>is that internally</a:t>
            </a:r>
          </a:p>
          <a:p>
            <a:r>
              <a:rPr lang="en-US" dirty="0"/>
              <a:t>in the browsers,</a:t>
            </a:r>
          </a:p>
          <a:p>
            <a:r>
              <a:rPr lang="en-US" dirty="0"/>
              <a:t>both these problems</a:t>
            </a:r>
          </a:p>
          <a:p>
            <a:r>
              <a:rPr lang="en-US" dirty="0"/>
              <a:t>are already solved.</a:t>
            </a:r>
          </a:p>
          <a:p>
            <a:endParaRPr lang="en-US" dirty="0"/>
          </a:p>
          <a:p>
            <a:r>
              <a:rPr lang="en-US" dirty="0"/>
              <a:t>It's just not exposed.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022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focus subsystem today,</a:t>
            </a:r>
          </a:p>
          <a:p>
            <a:r>
              <a:rPr lang="en-US" dirty="0"/>
              <a:t>is mostly a passive thing.</a:t>
            </a:r>
          </a:p>
          <a:p>
            <a:endParaRPr lang="en-US" dirty="0"/>
          </a:p>
          <a:p>
            <a:r>
              <a:rPr lang="en-US" dirty="0"/>
              <a:t>we can read it,</a:t>
            </a:r>
          </a:p>
          <a:p>
            <a:r>
              <a:rPr lang="en-US" dirty="0"/>
              <a:t>we can tell where the focus is</a:t>
            </a:r>
          </a:p>
          <a:p>
            <a:r>
              <a:rPr lang="en-US" dirty="0"/>
              <a:t>and when it changes,</a:t>
            </a:r>
          </a:p>
          <a:p>
            <a:endParaRPr lang="en-US" dirty="0"/>
          </a:p>
          <a:p>
            <a:r>
              <a:rPr lang="en-US" dirty="0"/>
              <a:t>and we can direct it</a:t>
            </a:r>
          </a:p>
          <a:p>
            <a:r>
              <a:rPr lang="en-US" dirty="0"/>
              <a:t>if we know exactly</a:t>
            </a:r>
          </a:p>
          <a:p>
            <a:r>
              <a:rPr lang="en-US" dirty="0"/>
              <a:t>where to direct it.</a:t>
            </a:r>
          </a:p>
          <a:p>
            <a:endParaRPr lang="en-US" dirty="0"/>
          </a:p>
          <a:p>
            <a:r>
              <a:rPr lang="en-US" dirty="0"/>
              <a:t>And this is okay...</a:t>
            </a:r>
          </a:p>
          <a:p>
            <a:r>
              <a:rPr lang="en-US" dirty="0"/>
              <a:t>but ITS NOT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07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 twenty year old API</a:t>
            </a:r>
          </a:p>
          <a:p>
            <a:r>
              <a:rPr lang="en-US" dirty="0"/>
              <a:t>and it is really</a:t>
            </a:r>
          </a:p>
          <a:p>
            <a:r>
              <a:rPr lang="en-US" dirty="0"/>
              <a:t>starting to show its age.</a:t>
            </a:r>
          </a:p>
          <a:p>
            <a:endParaRPr lang="en-US" dirty="0"/>
          </a:p>
          <a:p>
            <a:r>
              <a:rPr lang="en-US" dirty="0"/>
              <a:t>it could do more</a:t>
            </a:r>
          </a:p>
          <a:p>
            <a:r>
              <a:rPr lang="en-US" dirty="0"/>
              <a:t>it could be easier</a:t>
            </a:r>
          </a:p>
          <a:p>
            <a:r>
              <a:rPr lang="en-US" dirty="0"/>
              <a:t>it could be more powerful.</a:t>
            </a:r>
          </a:p>
          <a:p>
            <a:endParaRPr lang="en-US" dirty="0"/>
          </a:p>
          <a:p>
            <a:r>
              <a:rPr lang="en-US" dirty="0"/>
              <a:t>And all of That</a:t>
            </a:r>
          </a:p>
          <a:p>
            <a:r>
              <a:rPr lang="en-US" dirty="0"/>
              <a:t>begins</a:t>
            </a:r>
          </a:p>
          <a:p>
            <a:r>
              <a:rPr lang="en-US" dirty="0"/>
              <a:t>with exposing</a:t>
            </a:r>
          </a:p>
          <a:p>
            <a:r>
              <a:rPr lang="en-US" dirty="0"/>
              <a:t>three simple functions...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071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</a:t>
            </a:r>
          </a:p>
          <a:p>
            <a:r>
              <a:rPr lang="en-US" dirty="0"/>
              <a:t>expose the method </a:t>
            </a:r>
          </a:p>
          <a:p>
            <a:r>
              <a:rPr lang="en-US" dirty="0"/>
              <a:t>to determine if something </a:t>
            </a:r>
          </a:p>
          <a:p>
            <a:r>
              <a:rPr lang="en-US" dirty="0"/>
              <a:t>can receive the focus.</a:t>
            </a:r>
          </a:p>
          <a:p>
            <a:endParaRPr lang="en-US" dirty="0"/>
          </a:p>
          <a:p>
            <a:r>
              <a:rPr lang="en-US" dirty="0"/>
              <a:t>I call this, </a:t>
            </a:r>
            <a:r>
              <a:rPr lang="en-US" dirty="0" err="1"/>
              <a:t>isFocusable</a:t>
            </a:r>
            <a:r>
              <a:rPr lang="en-US" dirty="0"/>
              <a:t>(e)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3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and Third,</a:t>
            </a:r>
          </a:p>
          <a:p>
            <a:r>
              <a:rPr lang="en-US" dirty="0"/>
              <a:t>expose the methods </a:t>
            </a:r>
          </a:p>
          <a:p>
            <a:r>
              <a:rPr lang="en-US" dirty="0"/>
              <a:t>to move the focus</a:t>
            </a:r>
          </a:p>
          <a:p>
            <a:r>
              <a:rPr lang="en-US" dirty="0"/>
              <a:t>forward or backward</a:t>
            </a:r>
          </a:p>
          <a:p>
            <a:r>
              <a:rPr lang="en-US" dirty="0"/>
              <a:t>regardless of where</a:t>
            </a:r>
          </a:p>
          <a:p>
            <a:r>
              <a:rPr lang="en-US" dirty="0"/>
              <a:t>the focus currently is.</a:t>
            </a:r>
          </a:p>
          <a:p>
            <a:endParaRPr lang="en-US" dirty="0"/>
          </a:p>
          <a:p>
            <a:r>
              <a:rPr lang="en-US" dirty="0"/>
              <a:t>I call these</a:t>
            </a:r>
          </a:p>
          <a:p>
            <a:r>
              <a:rPr lang="en-US" dirty="0"/>
              <a:t>forward() and backward().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74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totally riveting...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99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consider</a:t>
            </a:r>
          </a:p>
          <a:p>
            <a:r>
              <a:rPr lang="en-US" dirty="0"/>
              <a:t>what other focus things</a:t>
            </a:r>
          </a:p>
          <a:p>
            <a:r>
              <a:rPr lang="en-US" dirty="0"/>
              <a:t>could we expose</a:t>
            </a:r>
          </a:p>
          <a:p>
            <a:r>
              <a:rPr lang="en-US" dirty="0"/>
              <a:t>or add</a:t>
            </a:r>
          </a:p>
          <a:p>
            <a:r>
              <a:rPr lang="en-US" dirty="0"/>
              <a:t>to make focus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function</a:t>
            </a:r>
          </a:p>
          <a:p>
            <a:r>
              <a:rPr lang="en-US" dirty="0"/>
              <a:t>to trap (aka limit)</a:t>
            </a:r>
          </a:p>
          <a:p>
            <a:r>
              <a:rPr lang="en-US" dirty="0"/>
              <a:t>focus to a particular container?</a:t>
            </a:r>
          </a:p>
          <a:p>
            <a:r>
              <a:rPr lang="en-US" dirty="0"/>
              <a:t>meaning focus would cycle</a:t>
            </a:r>
          </a:p>
          <a:p>
            <a:r>
              <a:rPr lang="en-US" dirty="0"/>
              <a:t>within the focusable elements</a:t>
            </a:r>
          </a:p>
          <a:p>
            <a:r>
              <a:rPr lang="en-US" dirty="0"/>
              <a:t>in that container,</a:t>
            </a:r>
          </a:p>
          <a:p>
            <a:r>
              <a:rPr lang="en-US" dirty="0"/>
              <a:t>but never out of it</a:t>
            </a:r>
          </a:p>
          <a:p>
            <a:r>
              <a:rPr lang="en-US" dirty="0"/>
              <a:t>until told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681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a programmatic way</a:t>
            </a:r>
          </a:p>
          <a:p>
            <a:r>
              <a:rPr lang="en-US" dirty="0"/>
              <a:t>to order the focusable</a:t>
            </a:r>
          </a:p>
          <a:p>
            <a:r>
              <a:rPr lang="en-US" dirty="0"/>
              <a:t>elements and enforce</a:t>
            </a:r>
          </a:p>
          <a:p>
            <a:r>
              <a:rPr lang="en-US" dirty="0"/>
              <a:t>that order.</a:t>
            </a:r>
          </a:p>
          <a:p>
            <a:endParaRPr lang="en-US" dirty="0"/>
          </a:p>
          <a:p>
            <a:r>
              <a:rPr lang="en-US" dirty="0"/>
              <a:t>Sure we have </a:t>
            </a:r>
            <a:r>
              <a:rPr lang="en-US" dirty="0" err="1"/>
              <a:t>tabindex</a:t>
            </a:r>
            <a:endParaRPr lang="en-US" dirty="0"/>
          </a:p>
          <a:p>
            <a:r>
              <a:rPr lang="en-US" dirty="0"/>
              <a:t>to do that</a:t>
            </a:r>
          </a:p>
          <a:p>
            <a:r>
              <a:rPr lang="en-US" dirty="0"/>
              <a:t>but wouldn't a function</a:t>
            </a:r>
          </a:p>
          <a:p>
            <a:r>
              <a:rPr lang="en-US" dirty="0"/>
              <a:t>that takes an array of the elements</a:t>
            </a:r>
          </a:p>
          <a:p>
            <a:r>
              <a:rPr lang="en-US" dirty="0"/>
              <a:t>and does the ordering for us</a:t>
            </a:r>
          </a:p>
          <a:p>
            <a:r>
              <a:rPr lang="en-US" dirty="0"/>
              <a:t>be really helpful?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50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 are other</a:t>
            </a:r>
          </a:p>
          <a:p>
            <a:r>
              <a:rPr lang="en-US" dirty="0"/>
              <a:t>things that could really make</a:t>
            </a:r>
          </a:p>
          <a:p>
            <a:r>
              <a:rPr lang="en-US" dirty="0"/>
              <a:t>focus more understandable.</a:t>
            </a:r>
          </a:p>
          <a:p>
            <a:r>
              <a:rPr lang="en-US" dirty="0"/>
              <a:t>Lots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53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previousActiveElement</a:t>
            </a:r>
            <a:r>
              <a:rPr lang="en-US" dirty="0"/>
              <a:t> property</a:t>
            </a:r>
          </a:p>
          <a:p>
            <a:r>
              <a:rPr lang="en-US" dirty="0"/>
              <a:t>or history array</a:t>
            </a:r>
          </a:p>
          <a:p>
            <a:r>
              <a:rPr lang="en-US" dirty="0"/>
              <a:t>of what was previously focused</a:t>
            </a:r>
          </a:p>
          <a:p>
            <a:r>
              <a:rPr lang="en-US" dirty="0"/>
              <a:t>could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770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programmatic way</a:t>
            </a:r>
          </a:p>
          <a:p>
            <a:r>
              <a:rPr lang="en-US" dirty="0"/>
              <a:t>to set an element</a:t>
            </a:r>
          </a:p>
          <a:p>
            <a:r>
              <a:rPr lang="en-US" dirty="0"/>
              <a:t>as the first element</a:t>
            </a:r>
          </a:p>
          <a:p>
            <a:r>
              <a:rPr lang="en-US" dirty="0"/>
              <a:t>to get the focus</a:t>
            </a:r>
          </a:p>
          <a:p>
            <a:r>
              <a:rPr lang="en-US" dirty="0"/>
              <a:t>once the page is loaded</a:t>
            </a:r>
          </a:p>
          <a:p>
            <a:r>
              <a:rPr lang="en-US" dirty="0"/>
              <a:t>might be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1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probably other things</a:t>
            </a:r>
          </a:p>
          <a:p>
            <a:r>
              <a:rPr lang="en-US" dirty="0"/>
              <a:t>We haven't even considered.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242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</a:t>
            </a:r>
          </a:p>
          <a:p>
            <a:r>
              <a:rPr lang="en-US" dirty="0"/>
              <a:t>functions and properties</a:t>
            </a:r>
          </a:p>
          <a:p>
            <a:r>
              <a:rPr lang="en-US" dirty="0"/>
              <a:t>would make focus</a:t>
            </a:r>
          </a:p>
          <a:p>
            <a:r>
              <a:rPr lang="en-US" dirty="0"/>
              <a:t>so much more useful</a:t>
            </a:r>
          </a:p>
          <a:p>
            <a:r>
              <a:rPr lang="en-US" dirty="0"/>
              <a:t>so much more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4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 I set out to do that</a:t>
            </a:r>
          </a:p>
          <a:p>
            <a:r>
              <a:rPr lang="en-US" dirty="0"/>
              <a:t>about six months ago.</a:t>
            </a:r>
          </a:p>
          <a:p>
            <a:endParaRPr lang="en-US" dirty="0"/>
          </a:p>
          <a:p>
            <a:r>
              <a:rPr lang="en-US" dirty="0"/>
              <a:t>I started with writing </a:t>
            </a:r>
          </a:p>
          <a:p>
            <a:r>
              <a:rPr lang="en-US" dirty="0"/>
              <a:t>a new library…</a:t>
            </a:r>
          </a:p>
          <a:p>
            <a:endParaRPr lang="en-US" dirty="0"/>
          </a:p>
          <a:p>
            <a:r>
              <a:rPr lang="en-US" dirty="0"/>
              <a:t>As I mentioned before</a:t>
            </a:r>
          </a:p>
          <a:p>
            <a:r>
              <a:rPr lang="en-US" dirty="0"/>
              <a:t>I </a:t>
            </a:r>
            <a:r>
              <a:rPr lang="en-US" dirty="0" err="1"/>
              <a:t>didnt</a:t>
            </a:r>
            <a:r>
              <a:rPr lang="en-US" dirty="0"/>
              <a:t> want to try</a:t>
            </a:r>
          </a:p>
          <a:p>
            <a:r>
              <a:rPr lang="en-US" dirty="0"/>
              <a:t>and write my own</a:t>
            </a:r>
          </a:p>
          <a:p>
            <a:r>
              <a:rPr lang="en-US" dirty="0" err="1"/>
              <a:t>isFocusable</a:t>
            </a:r>
            <a:r>
              <a:rPr lang="en-US" dirty="0"/>
              <a:t>() method,</a:t>
            </a:r>
          </a:p>
          <a:p>
            <a:r>
              <a:rPr lang="en-US" dirty="0"/>
              <a:t>So naturally,</a:t>
            </a:r>
          </a:p>
          <a:p>
            <a:r>
              <a:rPr lang="en-US" dirty="0"/>
              <a:t>I "stole" one..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04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err="1"/>
              <a:t>Tabbable</a:t>
            </a:r>
            <a:r>
              <a:rPr lang="en-US" dirty="0"/>
              <a:t>" library</a:t>
            </a:r>
          </a:p>
          <a:p>
            <a:r>
              <a:rPr lang="en-US" dirty="0"/>
              <a:t>written by David Clark</a:t>
            </a:r>
          </a:p>
          <a:p>
            <a:r>
              <a:rPr lang="en-US" dirty="0"/>
              <a:t>has a good </a:t>
            </a:r>
          </a:p>
          <a:p>
            <a:r>
              <a:rPr lang="en-US" dirty="0" err="1"/>
              <a:t>isFocusable</a:t>
            </a:r>
            <a:r>
              <a:rPr lang="en-US" dirty="0"/>
              <a:t>()</a:t>
            </a:r>
          </a:p>
          <a:p>
            <a:r>
              <a:rPr lang="en-US" dirty="0"/>
              <a:t>definition,</a:t>
            </a:r>
          </a:p>
          <a:p>
            <a:r>
              <a:rPr lang="en-US" dirty="0"/>
              <a:t>So I used that.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there I added a global object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9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endParaRPr lang="en-US" dirty="0"/>
          </a:p>
          <a:p>
            <a:r>
              <a:rPr lang="en-US" dirty="0"/>
              <a:t>&lt;ADVANCE FAST&gt;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847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called </a:t>
            </a:r>
            <a:r>
              <a:rPr lang="en-US" dirty="0" err="1"/>
              <a:t>focusManager</a:t>
            </a:r>
            <a:endParaRPr lang="en-US" dirty="0"/>
          </a:p>
          <a:p>
            <a:r>
              <a:rPr lang="en-US" dirty="0"/>
              <a:t>for housing</a:t>
            </a:r>
          </a:p>
          <a:p>
            <a:r>
              <a:rPr lang="en-US" dirty="0"/>
              <a:t>my new focus functions.</a:t>
            </a:r>
          </a:p>
          <a:p>
            <a:endParaRPr lang="en-US" dirty="0"/>
          </a:p>
          <a:p>
            <a:r>
              <a:rPr lang="en-US" dirty="0"/>
              <a:t>And as I was writing my code</a:t>
            </a:r>
          </a:p>
          <a:p>
            <a:r>
              <a:rPr lang="en-US" dirty="0"/>
              <a:t>I started wondering</a:t>
            </a:r>
          </a:p>
          <a:p>
            <a:r>
              <a:rPr lang="en-US" dirty="0"/>
              <a:t>isn't this something</a:t>
            </a:r>
          </a:p>
          <a:p>
            <a:r>
              <a:rPr lang="en-US" dirty="0"/>
              <a:t>everyone would want?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615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Isn't this something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browsers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natively have?</a:t>
            </a:r>
          </a:p>
          <a:p>
            <a:endParaRPr lang="en-US" dirty="0"/>
          </a:p>
          <a:p>
            <a:r>
              <a:rPr lang="en-US" dirty="0"/>
              <a:t>Isn't a better focus system</a:t>
            </a:r>
          </a:p>
          <a:p>
            <a:r>
              <a:rPr lang="en-US" dirty="0"/>
              <a:t>something everyone deserves?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922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me tell you</a:t>
            </a:r>
          </a:p>
          <a:p>
            <a:r>
              <a:rPr lang="en-US" dirty="0"/>
              <a:t>how you go about changing</a:t>
            </a:r>
          </a:p>
          <a:p>
            <a:r>
              <a:rPr lang="en-US" dirty="0"/>
              <a:t>the HTML Specification.</a:t>
            </a:r>
          </a:p>
          <a:p>
            <a:endParaRPr lang="en-US" dirty="0"/>
          </a:p>
          <a:p>
            <a:r>
              <a:rPr lang="en-US" dirty="0"/>
              <a:t>First, as most of you may be aware</a:t>
            </a:r>
          </a:p>
          <a:p>
            <a:r>
              <a:rPr lang="en-US" dirty="0"/>
              <a:t>there are two separate</a:t>
            </a:r>
          </a:p>
          <a:p>
            <a:r>
              <a:rPr lang="en-US" dirty="0"/>
              <a:t>governing bodies</a:t>
            </a:r>
          </a:p>
          <a:p>
            <a:r>
              <a:rPr lang="en-US" dirty="0"/>
              <a:t>maintaining the HTML standard</a:t>
            </a:r>
          </a:p>
          <a:p>
            <a:r>
              <a:rPr lang="en-US" dirty="0"/>
              <a:t>at the same time.</a:t>
            </a:r>
          </a:p>
          <a:p>
            <a:endParaRPr lang="en-US" dirty="0"/>
          </a:p>
          <a:p>
            <a:r>
              <a:rPr lang="en-US" dirty="0"/>
              <a:t>The W3C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015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WHATWG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until about three months ago</a:t>
            </a:r>
          </a:p>
          <a:p>
            <a:r>
              <a:rPr lang="en-US" dirty="0"/>
              <a:t>they worked independently</a:t>
            </a:r>
          </a:p>
          <a:p>
            <a:r>
              <a:rPr lang="en-US" dirty="0"/>
              <a:t>of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291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</a:p>
          <a:p>
            <a:r>
              <a:rPr lang="en-US" dirty="0"/>
              <a:t>In May of 2019 </a:t>
            </a:r>
          </a:p>
          <a:p>
            <a:r>
              <a:rPr lang="en-US" dirty="0"/>
              <a:t>both the W3C and WHATWG</a:t>
            </a:r>
          </a:p>
          <a:p>
            <a:r>
              <a:rPr lang="en-US" dirty="0"/>
              <a:t>signed an agreement</a:t>
            </a:r>
          </a:p>
          <a:p>
            <a:r>
              <a:rPr lang="en-US" dirty="0"/>
              <a:t>to work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509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HTML Specification</a:t>
            </a:r>
          </a:p>
          <a:p>
            <a:r>
              <a:rPr lang="en-US" dirty="0"/>
              <a:t>work being done</a:t>
            </a:r>
          </a:p>
          <a:p>
            <a:r>
              <a:rPr lang="en-US" dirty="0"/>
              <a:t>entirely in the WHATWG.</a:t>
            </a:r>
          </a:p>
          <a:p>
            <a:endParaRPr lang="en-US" dirty="0"/>
          </a:p>
          <a:p>
            <a:r>
              <a:rPr lang="en-US" dirty="0"/>
              <a:t>This is great news for everyone.</a:t>
            </a:r>
          </a:p>
          <a:p>
            <a:r>
              <a:rPr lang="en-US" dirty="0"/>
              <a:t>we finally have a single body</a:t>
            </a:r>
          </a:p>
          <a:p>
            <a:r>
              <a:rPr lang="en-US" dirty="0"/>
              <a:t>overseeing the HTML standard.</a:t>
            </a:r>
          </a:p>
          <a:p>
            <a:endParaRPr lang="en-US" dirty="0"/>
          </a:p>
          <a:p>
            <a:r>
              <a:rPr lang="en-US" dirty="0"/>
              <a:t>&lt;quick pause&gt;</a:t>
            </a:r>
          </a:p>
          <a:p>
            <a:endParaRPr lang="en-US" dirty="0"/>
          </a:p>
          <a:p>
            <a:r>
              <a:rPr lang="en-US" dirty="0"/>
              <a:t>Now,</a:t>
            </a:r>
          </a:p>
          <a:p>
            <a:r>
              <a:rPr lang="en-US" dirty="0"/>
              <a:t>let us say that you are</a:t>
            </a:r>
          </a:p>
          <a:p>
            <a:r>
              <a:rPr lang="en-US" dirty="0"/>
              <a:t>an incredibly dashing,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50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not super POPULAR,</a:t>
            </a:r>
          </a:p>
          <a:p>
            <a:r>
              <a:rPr lang="en-US" dirty="0"/>
              <a:t>web developer</a:t>
            </a:r>
          </a:p>
          <a:p>
            <a:r>
              <a:rPr lang="en-US" dirty="0"/>
              <a:t>and you want to propose some changes</a:t>
            </a:r>
          </a:p>
          <a:p>
            <a:r>
              <a:rPr lang="en-US" dirty="0"/>
              <a:t>to the HTML specification.</a:t>
            </a:r>
          </a:p>
          <a:p>
            <a:r>
              <a:rPr lang="en-US" dirty="0"/>
              <a:t>How do you do that?</a:t>
            </a:r>
          </a:p>
          <a:p>
            <a:endParaRPr lang="en-US" dirty="0"/>
          </a:p>
          <a:p>
            <a:r>
              <a:rPr lang="en-US" dirty="0"/>
              <a:t>Well,</a:t>
            </a:r>
          </a:p>
          <a:p>
            <a:r>
              <a:rPr lang="en-US" dirty="0"/>
              <a:t>six months ago,</a:t>
            </a:r>
          </a:p>
          <a:p>
            <a:r>
              <a:rPr lang="en-US" dirty="0"/>
              <a:t>you would probably google</a:t>
            </a:r>
          </a:p>
          <a:p>
            <a:r>
              <a:rPr lang="en-US" dirty="0"/>
              <a:t>something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"how to propose changes to the HTML standard"</a:t>
            </a:r>
          </a:p>
          <a:p>
            <a:r>
              <a:rPr lang="en-US" dirty="0"/>
              <a:t>And the first hit you get might be to</a:t>
            </a:r>
          </a:p>
          <a:p>
            <a:r>
              <a:rPr lang="en-US" dirty="0"/>
              <a:t>the W3C Process Document.</a:t>
            </a:r>
          </a:p>
          <a:p>
            <a:endParaRPr lang="en-US" dirty="0"/>
          </a:p>
          <a:p>
            <a:r>
              <a:rPr lang="en-US" dirty="0"/>
              <a:t>Which you would read</a:t>
            </a:r>
          </a:p>
          <a:p>
            <a:r>
              <a:rPr lang="en-US" dirty="0"/>
              <a:t>for a few minutes</a:t>
            </a:r>
          </a:p>
          <a:p>
            <a:r>
              <a:rPr lang="en-US" dirty="0"/>
              <a:t>and slowly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lose any remaining sanity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669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have started with.</a:t>
            </a:r>
          </a:p>
          <a:p>
            <a:endParaRPr lang="en-US" dirty="0"/>
          </a:p>
          <a:p>
            <a:r>
              <a:rPr lang="en-US" dirty="0"/>
              <a:t>Seriously, it is a very hard read.</a:t>
            </a:r>
          </a:p>
          <a:p>
            <a:endParaRPr lang="en-US" dirty="0"/>
          </a:p>
          <a:p>
            <a:r>
              <a:rPr lang="en-US" dirty="0"/>
              <a:t>But if you were persistent</a:t>
            </a:r>
          </a:p>
          <a:p>
            <a:r>
              <a:rPr lang="en-US" dirty="0"/>
              <a:t>you might eventually find</a:t>
            </a:r>
          </a:p>
          <a:p>
            <a:r>
              <a:rPr lang="en-US" dirty="0"/>
              <a:t>something called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Web Platform Incubator Community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2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Subsystem!</a:t>
            </a:r>
          </a:p>
          <a:p>
            <a:r>
              <a:rPr lang="en-US" dirty="0"/>
              <a:t>[Slide: WTF?!?]</a:t>
            </a:r>
          </a:p>
          <a:p>
            <a:r>
              <a:rPr lang="en-US" dirty="0"/>
              <a:t>[Sound: Needle Scratch]</a:t>
            </a:r>
          </a:p>
          <a:p>
            <a:endParaRPr lang="en-US" dirty="0"/>
          </a:p>
          <a:p>
            <a:r>
              <a:rPr lang="en-US" dirty="0"/>
              <a:t>&lt;pause&gt;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915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WICG</a:t>
            </a:r>
          </a:p>
          <a:p>
            <a:r>
              <a:rPr lang="en-US" dirty="0"/>
              <a:t>which was formed in 2015</a:t>
            </a:r>
          </a:p>
          <a:p>
            <a:r>
              <a:rPr lang="en-US" dirty="0"/>
              <a:t>to allow people</a:t>
            </a:r>
          </a:p>
          <a:p>
            <a:r>
              <a:rPr lang="en-US" dirty="0"/>
              <a:t>like you and I</a:t>
            </a:r>
          </a:p>
          <a:p>
            <a:r>
              <a:rPr lang="en-US" dirty="0"/>
              <a:t>to make proposals.</a:t>
            </a:r>
          </a:p>
          <a:p>
            <a:endParaRPr lang="en-US" dirty="0"/>
          </a:p>
          <a:p>
            <a:r>
              <a:rPr lang="en-US" dirty="0"/>
              <a:t>Sounds like exactly what</a:t>
            </a:r>
          </a:p>
          <a:p>
            <a:r>
              <a:rPr lang="en-US" dirty="0"/>
              <a:t>you are looking for…</a:t>
            </a:r>
          </a:p>
          <a:p>
            <a:endParaRPr lang="en-US" dirty="0"/>
          </a:p>
          <a:p>
            <a:r>
              <a:rPr lang="en-US" dirty="0"/>
              <a:t>So you write up your idea</a:t>
            </a:r>
          </a:p>
          <a:p>
            <a:r>
              <a:rPr lang="en-US" dirty="0"/>
              <a:t>and submit it to the WICG</a:t>
            </a:r>
          </a:p>
          <a:p>
            <a:r>
              <a:rPr lang="en-US" dirty="0"/>
              <a:t>discourse group for discussion…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94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you are trying</a:t>
            </a:r>
          </a:p>
          <a:p>
            <a:r>
              <a:rPr lang="en-US" dirty="0"/>
              <a:t>to build discussion</a:t>
            </a:r>
          </a:p>
          <a:p>
            <a:r>
              <a:rPr lang="en-US" dirty="0"/>
              <a:t>in the WICG</a:t>
            </a:r>
          </a:p>
          <a:p>
            <a:r>
              <a:rPr lang="en-US" dirty="0"/>
              <a:t>the aforementioned agreement</a:t>
            </a:r>
          </a:p>
          <a:p>
            <a:r>
              <a:rPr lang="en-US" dirty="0"/>
              <a:t>between the W3C and WHATWG</a:t>
            </a:r>
          </a:p>
          <a:p>
            <a:r>
              <a:rPr lang="en-US" dirty="0"/>
              <a:t>comes down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43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suddenly you realize</a:t>
            </a:r>
          </a:p>
          <a:p>
            <a:r>
              <a:rPr lang="en-US" dirty="0"/>
              <a:t>you need to get your proposal</a:t>
            </a:r>
          </a:p>
          <a:p>
            <a:r>
              <a:rPr lang="en-US" dirty="0"/>
              <a:t>in front of WHATWG eyeballs as well</a:t>
            </a:r>
          </a:p>
          <a:p>
            <a:r>
              <a:rPr lang="en-US" dirty="0"/>
              <a:t>and honestly,</a:t>
            </a:r>
          </a:p>
          <a:p>
            <a:r>
              <a:rPr lang="en-US" dirty="0"/>
              <a:t>more eyeballs everywhere.</a:t>
            </a:r>
          </a:p>
          <a:p>
            <a:endParaRPr lang="en-US" dirty="0"/>
          </a:p>
          <a:p>
            <a:r>
              <a:rPr lang="en-US" dirty="0"/>
              <a:t>So you open a ticket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WHATWG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and you write some articles</a:t>
            </a:r>
          </a:p>
          <a:p>
            <a:r>
              <a:rPr lang="en-US" dirty="0"/>
              <a:t>and post to reddit,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hacker news,</a:t>
            </a:r>
          </a:p>
          <a:p>
            <a:r>
              <a:rPr lang="en-US" dirty="0"/>
              <a:t>and newsletters,</a:t>
            </a:r>
          </a:p>
          <a:p>
            <a:r>
              <a:rPr lang="en-US" dirty="0"/>
              <a:t>twitter,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And you do everything</a:t>
            </a:r>
          </a:p>
          <a:p>
            <a:r>
              <a:rPr lang="en-US" dirty="0"/>
              <a:t>you can think of </a:t>
            </a:r>
          </a:p>
          <a:p>
            <a:r>
              <a:rPr lang="en-US" dirty="0"/>
              <a:t>to get people to respond.</a:t>
            </a:r>
          </a:p>
          <a:p>
            <a:endParaRPr lang="en-US" dirty="0"/>
          </a:p>
          <a:p>
            <a:r>
              <a:rPr lang="en-US" dirty="0"/>
              <a:t>you even decide </a:t>
            </a:r>
          </a:p>
          <a:p>
            <a:r>
              <a:rPr lang="en-US" dirty="0"/>
              <a:t>to take your idea on the road;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6215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grab a coveted </a:t>
            </a:r>
            <a:r>
              <a:rPr lang="en-US" dirty="0" err="1"/>
              <a:t>JSConf</a:t>
            </a:r>
            <a:r>
              <a:rPr lang="en-US" dirty="0"/>
              <a:t> speaker slot</a:t>
            </a:r>
          </a:p>
          <a:p>
            <a:r>
              <a:rPr lang="en-US" dirty="0"/>
              <a:t>and you tell a room full</a:t>
            </a:r>
          </a:p>
          <a:p>
            <a:r>
              <a:rPr lang="en-US" dirty="0"/>
              <a:t>of eager minds all about</a:t>
            </a:r>
          </a:p>
          <a:p>
            <a:endParaRPr lang="en-US" dirty="0"/>
          </a:p>
          <a:p>
            <a:r>
              <a:rPr lang="en-US" dirty="0"/>
              <a:t>The Focus Traversal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949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Focus Subsystem Proposal to the HTML Specification</a:t>
            </a:r>
          </a:p>
          <a:p>
            <a:endParaRPr lang="en-US" dirty="0"/>
          </a:p>
          <a:p>
            <a:r>
              <a:rPr lang="en-US" dirty="0"/>
              <a:t>This proposal</a:t>
            </a:r>
          </a:p>
          <a:p>
            <a:r>
              <a:rPr lang="en-US" dirty="0"/>
              <a:t>formally introduces the concepts</a:t>
            </a:r>
          </a:p>
          <a:p>
            <a:r>
              <a:rPr lang="en-US" dirty="0"/>
              <a:t>of a Focus Traversal API</a:t>
            </a:r>
          </a:p>
          <a:p>
            <a:r>
              <a:rPr lang="en-US" dirty="0"/>
              <a:t>to solve the problems</a:t>
            </a:r>
          </a:p>
          <a:p>
            <a:r>
              <a:rPr lang="en-US" dirty="0"/>
              <a:t>we discussed earlier:</a:t>
            </a:r>
          </a:p>
          <a:p>
            <a:endParaRPr lang="en-US" dirty="0"/>
          </a:p>
          <a:p>
            <a:r>
              <a:rPr lang="en-US" dirty="0"/>
              <a:t>How to determine what is focusable</a:t>
            </a:r>
          </a:p>
          <a:p>
            <a:r>
              <a:rPr lang="en-US" dirty="0"/>
              <a:t>and how to programmatically</a:t>
            </a:r>
          </a:p>
          <a:p>
            <a:r>
              <a:rPr lang="en-US" dirty="0"/>
              <a:t>increment/decrement the focus.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61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API exists</a:t>
            </a:r>
          </a:p>
          <a:p>
            <a:r>
              <a:rPr lang="en-US" dirty="0"/>
              <a:t>as an additional set of behaviors</a:t>
            </a:r>
          </a:p>
          <a:p>
            <a:r>
              <a:rPr lang="en-US" dirty="0"/>
              <a:t>over and above</a:t>
            </a:r>
          </a:p>
          <a:p>
            <a:r>
              <a:rPr lang="en-US" dirty="0"/>
              <a:t>what can be done</a:t>
            </a:r>
          </a:p>
          <a:p>
            <a:r>
              <a:rPr lang="en-US" dirty="0"/>
              <a:t>with the existing focus system.</a:t>
            </a:r>
          </a:p>
          <a:p>
            <a:endParaRPr lang="en-US" dirty="0"/>
          </a:p>
          <a:p>
            <a:r>
              <a:rPr lang="en-US" dirty="0"/>
              <a:t>Nothing about the existing</a:t>
            </a:r>
          </a:p>
          <a:p>
            <a:r>
              <a:rPr lang="en-US" dirty="0"/>
              <a:t>focus subsystem changes,</a:t>
            </a:r>
          </a:p>
          <a:p>
            <a:r>
              <a:rPr lang="en-US" dirty="0"/>
              <a:t>the proposal is purely </a:t>
            </a:r>
            <a:r>
              <a:rPr lang="en-US" dirty="0" err="1"/>
              <a:t>addative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65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proposal,</a:t>
            </a:r>
          </a:p>
          <a:p>
            <a:r>
              <a:rPr lang="en-US" dirty="0"/>
              <a:t>built from my initial library work</a:t>
            </a:r>
          </a:p>
          <a:p>
            <a:r>
              <a:rPr lang="en-US" dirty="0"/>
              <a:t>suggests creating</a:t>
            </a:r>
          </a:p>
          <a:p>
            <a:r>
              <a:rPr lang="en-US" dirty="0"/>
              <a:t>a top level `window` property</a:t>
            </a:r>
          </a:p>
          <a:p>
            <a:r>
              <a:rPr lang="en-US" dirty="0"/>
              <a:t>called `</a:t>
            </a:r>
            <a:r>
              <a:rPr lang="en-US" dirty="0" err="1"/>
              <a:t>focusManager</a:t>
            </a:r>
            <a:r>
              <a:rPr lang="en-US" dirty="0"/>
              <a:t>`</a:t>
            </a:r>
          </a:p>
          <a:p>
            <a:r>
              <a:rPr lang="en-US" dirty="0"/>
              <a:t>which will be used to expose</a:t>
            </a:r>
          </a:p>
          <a:p>
            <a:r>
              <a:rPr lang="en-US" dirty="0"/>
              <a:t>a series of properties and methods</a:t>
            </a:r>
          </a:p>
          <a:p>
            <a:r>
              <a:rPr lang="en-US" dirty="0"/>
              <a:t>for working with Focus traversal.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100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</a:t>
            </a:r>
          </a:p>
          <a:p>
            <a:r>
              <a:rPr lang="en-US" dirty="0"/>
              <a:t>as described previously</a:t>
            </a:r>
          </a:p>
          <a:p>
            <a:r>
              <a:rPr lang="en-US" dirty="0"/>
              <a:t>there are functions</a:t>
            </a:r>
          </a:p>
          <a:p>
            <a:r>
              <a:rPr lang="en-US" dirty="0"/>
              <a:t>for determining what is focusable,</a:t>
            </a:r>
          </a:p>
          <a:p>
            <a:endParaRPr lang="en-US" dirty="0"/>
          </a:p>
          <a:p>
            <a:r>
              <a:rPr lang="en-US" dirty="0"/>
              <a:t>for incrementing and decrementing focus</a:t>
            </a:r>
          </a:p>
          <a:p>
            <a:endParaRPr lang="en-US" dirty="0"/>
          </a:p>
          <a:p>
            <a:r>
              <a:rPr lang="en-US" dirty="0"/>
              <a:t>and for a host of other</a:t>
            </a:r>
          </a:p>
          <a:p>
            <a:r>
              <a:rPr lang="en-US" dirty="0"/>
              <a:t>focus related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473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that's the Proposed</a:t>
            </a:r>
          </a:p>
          <a:p>
            <a:r>
              <a:rPr lang="en-US" dirty="0"/>
              <a:t>Focus Traversal API.</a:t>
            </a:r>
          </a:p>
          <a:p>
            <a:endParaRPr lang="en-US" dirty="0"/>
          </a:p>
          <a:p>
            <a:r>
              <a:rPr lang="en-US" dirty="0"/>
              <a:t>I have submitted it to the WICG</a:t>
            </a:r>
          </a:p>
          <a:p>
            <a:r>
              <a:rPr lang="en-US" dirty="0"/>
              <a:t>and the WHATWG</a:t>
            </a:r>
          </a:p>
          <a:p>
            <a:r>
              <a:rPr lang="en-US" dirty="0"/>
              <a:t>and worked to get</a:t>
            </a:r>
          </a:p>
          <a:p>
            <a:r>
              <a:rPr lang="en-US" dirty="0"/>
              <a:t>it promoted and discussed</a:t>
            </a:r>
          </a:p>
          <a:p>
            <a:r>
              <a:rPr lang="en-US" dirty="0"/>
              <a:t>and now I'm telling you all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F91A4-FEF1-422C-B90B-6C35972EEB0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5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63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3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10AAC-E917-41E1-A9BC-2B35DEA5ED08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A536E-BF0B-4A97-9B8D-EF4E5484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12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eng/FocusTraversalAPI/blob/master/EXPLAINER.md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0A375D-59C5-4D54-B9C3-2E73B98CDCB1}"/>
              </a:ext>
            </a:extLst>
          </p:cNvPr>
          <p:cNvGrpSpPr/>
          <p:nvPr/>
        </p:nvGrpSpPr>
        <p:grpSpPr>
          <a:xfrm>
            <a:off x="4307715" y="268766"/>
            <a:ext cx="7884285" cy="3031025"/>
            <a:chOff x="2461969" y="397975"/>
            <a:chExt cx="7884285" cy="30310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746C91-0D97-48D4-BD5B-FDC57803D3B3}"/>
                </a:ext>
              </a:extLst>
            </p:cNvPr>
            <p:cNvSpPr txBox="1"/>
            <p:nvPr/>
          </p:nvSpPr>
          <p:spPr>
            <a:xfrm>
              <a:off x="2461969" y="397975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Advancing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215F19-C7AA-4207-9ED9-84CAC61D6F11}"/>
                </a:ext>
              </a:extLst>
            </p:cNvPr>
            <p:cNvSpPr txBox="1"/>
            <p:nvPr/>
          </p:nvSpPr>
          <p:spPr>
            <a:xfrm>
              <a:off x="2461969" y="1643896"/>
              <a:ext cx="788428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0" dirty="0">
                  <a:latin typeface="Impact" panose="020B0806030902050204" pitchFamily="34" charset="0"/>
                </a:rPr>
                <a:t>FOCUS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BEFB98-0199-4B1E-A7E2-A70A42BC4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4" y="599891"/>
            <a:ext cx="3394229" cy="5658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DA9745-6689-44E7-93CD-6E6BEFA72920}"/>
              </a:ext>
            </a:extLst>
          </p:cNvPr>
          <p:cNvSpPr txBox="1"/>
          <p:nvPr/>
        </p:nvSpPr>
        <p:spPr>
          <a:xfrm>
            <a:off x="4308675" y="1524626"/>
            <a:ext cx="788428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AFF8C7-C20A-4B27-82DA-DBADAC19DEA8}"/>
              </a:ext>
            </a:extLst>
          </p:cNvPr>
          <p:cNvGrpSpPr/>
          <p:nvPr/>
        </p:nvGrpSpPr>
        <p:grpSpPr>
          <a:xfrm>
            <a:off x="4306755" y="3163546"/>
            <a:ext cx="5564921" cy="3056835"/>
            <a:chOff x="4306755" y="3163546"/>
            <a:chExt cx="5564921" cy="305683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361519-4DBA-4CE1-94C3-F11F9D07C496}"/>
                </a:ext>
              </a:extLst>
            </p:cNvPr>
            <p:cNvSpPr txBox="1"/>
            <p:nvPr/>
          </p:nvSpPr>
          <p:spPr>
            <a:xfrm>
              <a:off x="4306755" y="3163546"/>
              <a:ext cx="5564921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6000" b="1" dirty="0"/>
                <a:t>Glen R. Goodwin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A691EA-A685-44CC-BC4B-FB3937890F0E}"/>
                </a:ext>
              </a:extLst>
            </p:cNvPr>
            <p:cNvGrpSpPr/>
            <p:nvPr/>
          </p:nvGrpSpPr>
          <p:grpSpPr>
            <a:xfrm>
              <a:off x="4642142" y="4096936"/>
              <a:ext cx="4480334" cy="2123445"/>
              <a:chOff x="4642142" y="4116814"/>
              <a:chExt cx="4480334" cy="212344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EB487D-1EF9-46C0-A5F8-249E025F65F7}"/>
                  </a:ext>
                </a:extLst>
              </p:cNvPr>
              <p:cNvSpPr txBox="1"/>
              <p:nvPr/>
            </p:nvSpPr>
            <p:spPr>
              <a:xfrm>
                <a:off x="5497701" y="4116814"/>
                <a:ext cx="216950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@</a:t>
                </a:r>
                <a:r>
                  <a:rPr lang="en-US" sz="4000" b="1" dirty="0" err="1"/>
                  <a:t>areinet</a:t>
                </a:r>
                <a:endParaRPr lang="en-US" sz="4000" b="1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5E493-1173-4164-942C-5440EBCC1269}"/>
                  </a:ext>
                </a:extLst>
              </p:cNvPr>
              <p:cNvSpPr txBox="1"/>
              <p:nvPr/>
            </p:nvSpPr>
            <p:spPr>
              <a:xfrm>
                <a:off x="5497701" y="4811501"/>
                <a:ext cx="18440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arei.net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9BBD8D-4381-47F6-88DD-0DBC51340F37}"/>
                  </a:ext>
                </a:extLst>
              </p:cNvPr>
              <p:cNvSpPr txBox="1"/>
              <p:nvPr/>
            </p:nvSpPr>
            <p:spPr>
              <a:xfrm>
                <a:off x="5497701" y="5532373"/>
                <a:ext cx="36247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github.com/arei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94BB37B-5700-46A1-B410-CD29382DA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2142" y="5572584"/>
                <a:ext cx="585841" cy="62746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0CFDADF-7870-49C8-B7A4-52EF6E73F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2142" y="4874378"/>
                <a:ext cx="585841" cy="5821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DD39362-5109-4C7E-99CF-DC889DFCA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2142" y="4157025"/>
                <a:ext cx="585841" cy="6274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65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0.00578 L -0.00312 -0.00555 L -0.00286 -0.00555 C -0.00286 -0.00509 -0.00286 -0.00555 -0.00286 -0.00509 C -0.0026 -0.00486 -0.00286 -0.00555 -0.0026 -0.00509 C -0.0026 -0.00486 -0.0026 -0.00439 -0.0026 -0.00486 C -0.0026 -0.00439 -0.0026 -0.00486 -0.0026 -0.00439 C -0.0026 -0.00416 -0.0026 -0.0037 -0.00234 -0.00416 C -0.00234 -0.0037 -0.00234 -0.00416 -0.00234 -0.00324 L -0.00234 -0.00277 C -0.00234 -0.00254 -0.00234 -0.00277 -0.00234 -0.00254 C -0.0026 -0.00254 -0.0026 -0.00208 -0.0026 -0.00185 C -0.0026 -0.00208 -0.0026 -0.00185 -0.00286 -0.00185 C -0.00286 -0.00138 -0.00299 -0.00138 -0.00299 -0.00115 C -0.00299 -0.00069 -0.00299 -0.00046 -0.00299 -0.00115 C -0.00286 -4.81481E-6 -0.00286 -0.00138 -0.00286 -0.00046 C -0.00286 -4.81481E-6 -0.00286 0.00024 -0.00286 0.00047 C -0.00286 -4.81481E-6 -0.00286 0.00024 -0.00299 0.00024 C -0.00299 0.00047 -0.00299 0.00024 -0.00299 0.00047 C -0.00299 0.00093 -0.00299 0.00116 -0.00299 0.00047 C -0.00299 0.00093 -0.00299 0.00116 -0.00312 0.00093 C -0.00312 0.00116 -0.00312 0.00163 -0.00312 0.00116 C -0.00312 0.00163 -0.00312 0.00116 -0.00312 0.00163 C -0.00312 0.00186 -0.00312 0.00232 -0.00312 0.00186 C -0.00312 0.00255 -0.00312 0.00232 -0.00312 0.00255 C -0.00312 0.00371 -0.00312 0.00255 -0.00312 0.00325 C -0.00312 0.00371 -0.00312 0.00394 -0.00312 0.00371 C -0.00312 0.00394 -0.00299 0.00394 -0.00299 0.00417 C -0.00299 0.00463 -0.00299 0.00417 -0.00299 0.00463 C -0.00299 0.00417 -0.00299 0.00463 -0.00299 0.00487 C -0.00299 0.00533 -0.00299 0.00487 -0.00299 0.00533 C -0.00299 0.00487 -0.00299 0.00533 -0.00299 0.00556 C -0.00312 0.00695 -0.00312 0.00625 -0.00312 0.00741 C -0.00312 0.00764 -0.00312 0.00811 -0.00312 0.00834 C -0.00312 0.00811 -0.00312 0.00834 -0.00312 0.00857 C -0.0026 0.00857 -0.00286 0.00857 -0.00234 0.00857 C -0.00234 0.00903 -0.00208 0.00857 -0.00195 0.00857 C -0.00195 0.00903 -0.00182 0.00834 -0.00182 0.00857 C -0.00143 0.00811 -0.00156 0.00834 -0.00143 0.00811 C -0.00143 0.00834 -0.0013 0.00811 -0.0013 0.00834 C -0.0013 0.00857 -0.00104 0.00857 -0.00091 0.00857 C -0.00091 0.00903 -0.00065 0.00857 -0.00065 0.0088 C -0.00052 0.00857 -0.00039 0.00857 -0.00039 0.00834 C -0.00013 0.00811 -2.70833E-6 0.00764 -2.70833E-6 0.00741 C -2.70833E-6 0.00764 0.00013 0.00741 0.00013 0.00695 C 0.00013 0.00741 0.00013 0.00672 0.00026 0.00672 C 0.00026 0.00625 0.00026 0.00602 0.00026 0.00556 C 0.00026 0.00602 0.00026 0.00556 0.00039 0.00556 C 0.00039 0.00602 0.00052 0.00556 0.00052 0.00602 C 0.00091 0.00672 0.00091 0.00695 0.00117 0.00741 C 0.00117 0.00764 0.00117 0.00811 0.00117 0.00764 C 0.00183 0.01042 0.00117 0.00834 0.00157 0.00926 C 0.00157 0.00973 0.00183 0.00996 0.00183 0.01042 C 0.00183 0.01065 0.00196 0.01042 0.00196 0.01065 C 0.00196 0.01112 0.00196 0.01135 0.00235 0.01135 C 0.00235 0.01181 0.00235 0.01227 0.00235 0.01181 C 0.00248 0.01181 0.00248 0.01227 0.00261 0.01227 C 0.00261 0.01181 0.00261 0.01227 0.00261 0.01181 C 0.00287 0.01135 0.00287 0.01042 0.00313 0.01042 C 0.00313 0.01065 0.00313 0.00996 0.00313 0.01042 C 0.00313 0.00926 0.00313 0.00903 0.00339 0.00903 C 0.00352 0.00857 0.00378 0.00857 0.00378 0.00811 C 0.00391 0.00764 0.00378 0.00811 0.00391 0.00764 C 0.00391 0.00811 0.00391 0.00741 0.00404 0.00741 C 0.00404 0.00764 0.0043 0.00695 0.0043 0.00741 L 0.00508 0.00695 L 0.00586 0.00695 C 0.00586 0.00741 0.00599 0.00695 0.00625 0.00695 C 0.00638 0.00695 0.00664 0.00695 0.00677 0.00695 C 0.00703 0.00695 0.00703 0.00741 0.00703 0.00695 C 0.00703 0.00741 0.00703 0.00672 0.00716 0.00672 C 0.00716 0.00695 0.00716 0.00741 0.00729 0.00695 C 0.00729 0.00741 0.00729 0.00811 0.00729 0.00834 C 0.00755 0.00857 0.00755 0.00903 0.00755 0.00926 C 0.00755 0.00973 0.00755 0.00903 0.00755 0.00926 C 0.00795 0.00903 0.00782 0.00903 0.00795 0.00764 C 0.00808 0.00741 0.00821 0.00672 0.00821 0.00602 C 0.00821 0.00556 0.00834 0.00533 0.00834 0.00463 C 0.0086 0.00394 0.00834 0.00463 0.0086 0.00371 C 0.0086 0.00325 0.00873 0.00325 0.00873 0.00301 C 0.00873 0.00325 0.00873 0.00255 0.00873 0.00301 C 0.00873 0.00232 0.00873 0.00255 0.00899 0.00232 C 0.00873 0.00232 0.00873 0.00186 0.00873 0.00232 C 0.0086 0.00186 0.0086 0.00232 0.0086 0.00255 C 0.0086 0.00301 0.00834 0.00255 0.00834 0.00301 C 0.00834 0.00325 0.00834 0.00371 0.00834 0.00394 C 0.00821 0.00232 0.00821 0.00255 0.00821 0.00116 C 0.00821 0.00093 0.00821 0.00047 0.00821 0.00093 C 0.00808 0.00024 0.00808 -4.81481E-6 0.00808 -0.00046 C 0.00808 -4.81481E-6 0.00808 -0.00046 0.00808 -0.00069 C 0.00795 -0.00115 0.00795 -0.00138 0.00795 -0.00115 C 0.00795 -0.00138 0.00782 -0.00208 0.00782 -0.00254 C 0.00755 -0.00254 0.00755 -0.00208 0.00755 -0.00185 C 0.00716 -0.00277 0.00755 -0.00254 0.00729 -0.00277 C 0.00716 -0.00277 0.00716 -0.00254 0.00716 -0.00324 C 0.00703 -0.00324 0.00703 -0.00277 0.00703 -0.00324 C 0.00677 -0.00347 0.00716 -0.00324 0.00677 -0.00347 C 0.00638 -0.0037 0.00664 -0.00347 0.00638 -0.00416 C 0.00638 -0.0037 0.00638 -0.00439 0.00638 -0.00416 C 0.00664 -0.00486 0.00677 -0.00555 0.00677 -0.00578 C 0.00703 -0.00717 0.00703 -0.00648 0.00703 -0.00763 C 0.00703 -0.0074 0.00703 -0.00763 0.00703 -0.0074 C 0.00677 -0.00763 0.00638 -0.00763 0.00625 -0.00763 C 0.00599 -0.00763 0.00638 -0.00763 0.0056 -0.00763 C 0.0056 -0.00717 0.0056 -0.00694 0.0056 -0.00717 C 0.0056 -0.00763 0.00547 -0.00763 0.00534 -0.00763 L 0.00287 -0.00763 C 0.00183 -0.00763 0.0043 -0.00763 0.00196 -0.00763 C 0.00144 -0.00648 0.00183 -0.00717 0.00117 -0.00578 C 0.00117 -0.00555 0.00117 -0.00532 0.00117 -0.00578 C 0.00091 -0.00509 0.00104 -0.00555 0.00091 -0.00486 C 0.00065 -0.00509 0.00065 -0.00555 0.00065 -0.00509 C 0.00052 -0.00578 0.00052 -0.00625 0.00039 -0.00648 C 0.00039 -0.00625 0.00026 -0.00648 0.00013 -0.00694 C 0.00013 -0.00648 0.00013 -0.00717 0.00013 -0.00694 C -2.70833E-6 -0.00717 -2.70833E-6 -0.00763 -0.00013 -0.00763 C -0.00013 -0.00717 -0.00013 -0.00763 -0.00039 -0.00763 C -0.00039 -0.0074 -0.00039 -0.00763 -0.00052 -0.00763 C -0.00052 -0.0074 -0.00052 -0.00763 -0.00065 -0.00763 C -0.00104 -0.00763 -0.00065 -0.00763 -0.00104 -0.00763 C -0.00104 -0.0074 -0.00104 -0.00717 -0.0013 -0.00763 C -0.00156 -0.00694 -0.00091 -0.00763 -0.00143 -0.00717 C -0.00143 -0.00694 -0.00143 -0.00717 -0.00156 -0.00717 C -0.00156 -0.00694 -0.00182 -0.00694 -0.00182 -0.00648 C -0.00182 -0.00625 -0.00195 -0.00648 -0.00195 -0.00625 C -0.00195 -0.00648 -0.00208 -0.00648 -0.00234 -0.00648 C -0.00234 -0.00625 -0.00234 -0.00648 -0.00234 -0.00625 C -0.00234 -0.00578 -0.0026 -0.00625 -0.0026 -0.00601 C -0.0026 -0.00578 -0.00286 -0.00578 -0.00286 -0.00555 C -0.00286 -0.00578 -0.00286 -0.00555 -0.00299 -0.00578 C -0.00299 -0.00555 -0.00299 -0.00578 -0.00312 -0.00578 Z " pathEditMode="relative" rAng="0" ptsTypes="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0" y="8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5321260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054207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11866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656316" y="2400300"/>
            <a:ext cx="10879368" cy="205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github.com/awesomeeng/</a:t>
            </a:r>
            <a:r>
              <a:rPr lang="en-US" sz="4000" b="1" dirty="0" err="1">
                <a:solidFill>
                  <a:srgbClr val="FFFF00"/>
                </a:solidFill>
              </a:rPr>
              <a:t>FocusTraversalAPI</a:t>
            </a:r>
            <a:endParaRPr lang="en-US" sz="4000" b="1" dirty="0">
              <a:solidFill>
                <a:srgbClr val="FFFF00"/>
              </a:solidFill>
            </a:endParaRPr>
          </a:p>
          <a:p>
            <a:pPr algn="ctr"/>
            <a:endParaRPr lang="en-US" sz="4000" b="1" dirty="0">
              <a:solidFill>
                <a:srgbClr val="FFFF00"/>
              </a:solidFill>
            </a:endParaRPr>
          </a:p>
          <a:p>
            <a:pPr algn="ctr"/>
            <a:r>
              <a:rPr lang="en-US" sz="4000" b="1" dirty="0" err="1"/>
              <a:t>npm</a:t>
            </a:r>
            <a:r>
              <a:rPr lang="en-US" sz="4000" b="1" dirty="0"/>
              <a:t> install focus-traversal-</a:t>
            </a:r>
            <a:r>
              <a:rPr lang="en-US" sz="4000" b="1" dirty="0" err="1"/>
              <a:t>api</a:t>
            </a:r>
            <a:r>
              <a:rPr lang="en-US" sz="4000" b="1" dirty="0"/>
              <a:t>-</a:t>
            </a:r>
            <a:r>
              <a:rPr lang="en-US" sz="4000" b="1" dirty="0" err="1"/>
              <a:t>polyfill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980806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l murray help GIF">
            <a:extLst>
              <a:ext uri="{FF2B5EF4-FFF2-40B4-BE49-F238E27FC236}">
                <a16:creationId xmlns:a16="http://schemas.microsoft.com/office/drawing/2014/main" id="{0BE5B024-E209-4BE8-809C-FB1D73E6C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421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puter download GIF by Utah">
            <a:extLst>
              <a:ext uri="{FF2B5EF4-FFF2-40B4-BE49-F238E27FC236}">
                <a16:creationId xmlns:a16="http://schemas.microsoft.com/office/drawing/2014/main" id="{7D19D942-D3EF-4441-B57A-C0C303B2E9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95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 coding GIF">
            <a:extLst>
              <a:ext uri="{FF2B5EF4-FFF2-40B4-BE49-F238E27FC236}">
                <a16:creationId xmlns:a16="http://schemas.microsoft.com/office/drawing/2014/main" id="{88130AA7-9634-47DD-A067-FD60C3FCF8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450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get involved">
            <a:extLst>
              <a:ext uri="{FF2B5EF4-FFF2-40B4-BE49-F238E27FC236}">
                <a16:creationId xmlns:a16="http://schemas.microsoft.com/office/drawing/2014/main" id="{3D825798-B1B1-46FD-9FCD-69B543D4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8046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48C2-1868-49FC-B2B6-8225B0ACD63A}"/>
              </a:ext>
            </a:extLst>
          </p:cNvPr>
          <p:cNvSpPr txBox="1"/>
          <p:nvPr/>
        </p:nvSpPr>
        <p:spPr>
          <a:xfrm>
            <a:off x="253410" y="273788"/>
            <a:ext cx="11812772" cy="35672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Lets make Browser Focus work for us… Spread the word about the Focus Traversal API Proposal!</a:t>
            </a:r>
          </a:p>
          <a:p>
            <a:pPr algn="ctr"/>
            <a:endParaRPr lang="en-US" sz="2400" dirty="0">
              <a:hlinkClick r:id="rId3"/>
            </a:endParaRPr>
          </a:p>
          <a:p>
            <a:pPr algn="ctr"/>
            <a:r>
              <a:rPr lang="en-US" sz="2400" b="1" dirty="0"/>
              <a:t>https://github.com/awesomeeng/FocusTraversalAPI/blob/master/EXPLAINER.md</a:t>
            </a:r>
          </a:p>
          <a:p>
            <a:pPr algn="ctr"/>
            <a:endParaRPr lang="en-US" sz="2400" b="1" dirty="0">
              <a:solidFill>
                <a:srgbClr val="FFFF00"/>
              </a:solidFill>
            </a:endParaRPr>
          </a:p>
          <a:p>
            <a:pPr algn="ctr"/>
            <a:r>
              <a:rPr lang="en-US" sz="2400" b="1" dirty="0"/>
              <a:t>https://github.com/awesomeeng/FocusTraversalAPI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#</a:t>
            </a:r>
            <a:r>
              <a:rPr lang="en-US" sz="2400" b="1" dirty="0" err="1"/>
              <a:t>FocusTraversalAPI</a:t>
            </a:r>
            <a:r>
              <a:rPr lang="en-US" sz="2400" b="1" dirty="0"/>
              <a:t> #JavaScript #Web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25A76-22FD-42B7-87CF-4B61E04EDAD1}"/>
              </a:ext>
            </a:extLst>
          </p:cNvPr>
          <p:cNvSpPr txBox="1"/>
          <p:nvPr/>
        </p:nvSpPr>
        <p:spPr>
          <a:xfrm>
            <a:off x="253410" y="5209953"/>
            <a:ext cx="11812772" cy="15736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9600" b="1" dirty="0"/>
              <a:t>@AREINET</a:t>
            </a:r>
          </a:p>
        </p:txBody>
      </p:sp>
    </p:spTree>
    <p:extLst>
      <p:ext uri="{BB962C8B-B14F-4D97-AF65-F5344CB8AC3E}">
        <p14:creationId xmlns:p14="http://schemas.microsoft.com/office/powerpoint/2010/main" val="628434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nufacturing GIF by Post-itÂ® Brand">
            <a:extLst>
              <a:ext uri="{FF2B5EF4-FFF2-40B4-BE49-F238E27FC236}">
                <a16:creationId xmlns:a16="http://schemas.microsoft.com/office/drawing/2014/main" id="{5ABC9BED-F462-4F98-B88A-8C24022E4B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5434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9422E0-B86E-4EE6-A0A1-9F5B0C71CF27}"/>
              </a:ext>
            </a:extLst>
          </p:cNvPr>
          <p:cNvSpPr txBox="1"/>
          <p:nvPr/>
        </p:nvSpPr>
        <p:spPr>
          <a:xfrm>
            <a:off x="253410" y="273788"/>
            <a:ext cx="11812772" cy="63821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Focus Traversal API Explainer</a:t>
            </a:r>
          </a:p>
          <a:p>
            <a:r>
              <a:rPr lang="en-US" sz="2400" b="1" dirty="0"/>
              <a:t>https://github.com/awesomeeng/FocusTraversalAPI/blob/master/EXPLAINER.md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Repo</a:t>
            </a:r>
          </a:p>
          <a:p>
            <a:r>
              <a:rPr lang="en-US" sz="2400" b="1" dirty="0"/>
              <a:t>https://github.com/awesomeeng/FocusTraversalAPI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Get Involved Page</a:t>
            </a:r>
          </a:p>
          <a:p>
            <a:r>
              <a:rPr lang="en-US" sz="2400" b="1" dirty="0"/>
              <a:t>https://github.com/awesomeeng/FocusTraversalAPI/blob/master/GET_INVOLVED.md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WICG W3C Discourse Discussion</a:t>
            </a:r>
          </a:p>
          <a:p>
            <a:r>
              <a:rPr lang="en-US" sz="2400" b="1" dirty="0"/>
              <a:t>https://discourse.wicg.io/t/proposal-focus-traversal-api/3427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FF00"/>
                </a:solidFill>
              </a:rPr>
              <a:t>WHATWG </a:t>
            </a:r>
            <a:r>
              <a:rPr lang="en-US" sz="2400" dirty="0" err="1">
                <a:solidFill>
                  <a:srgbClr val="FFFF00"/>
                </a:solidFill>
              </a:rPr>
              <a:t>Github</a:t>
            </a:r>
            <a:r>
              <a:rPr lang="en-US" sz="2400" dirty="0">
                <a:solidFill>
                  <a:srgbClr val="FFFF00"/>
                </a:solidFill>
              </a:rPr>
              <a:t> Issue</a:t>
            </a:r>
          </a:p>
          <a:p>
            <a:r>
              <a:rPr lang="en-US" sz="2400" b="1" dirty="0"/>
              <a:t>https://github.com/whatwg/html/issues/4784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FF00"/>
                </a:solidFill>
              </a:rPr>
              <a:t>ZephJS</a:t>
            </a:r>
            <a:r>
              <a:rPr lang="en-US" sz="2400" dirty="0">
                <a:solidFill>
                  <a:srgbClr val="FFFF00"/>
                </a:solidFill>
              </a:rPr>
              <a:t> Library</a:t>
            </a:r>
          </a:p>
          <a:p>
            <a:r>
              <a:rPr lang="en-US" sz="2400" dirty="0"/>
              <a:t>https://zephjs.com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64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188197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419841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3080414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9009B-818B-4C13-8BBB-4D40F7E151F3}"/>
              </a:ext>
            </a:extLst>
          </p:cNvPr>
          <p:cNvSpPr txBox="1"/>
          <p:nvPr/>
        </p:nvSpPr>
        <p:spPr>
          <a:xfrm>
            <a:off x="518337" y="406989"/>
            <a:ext cx="1115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</p:txBody>
      </p:sp>
    </p:spTree>
    <p:extLst>
      <p:ext uri="{BB962C8B-B14F-4D97-AF65-F5344CB8AC3E}">
        <p14:creationId xmlns:p14="http://schemas.microsoft.com/office/powerpoint/2010/main" val="1515156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15D-D79A-4065-9852-5D92B078B7CF}"/>
              </a:ext>
            </a:extLst>
          </p:cNvPr>
          <p:cNvSpPr txBox="1"/>
          <p:nvPr/>
        </p:nvSpPr>
        <p:spPr>
          <a:xfrm>
            <a:off x="518337" y="406989"/>
            <a:ext cx="111553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</p:txBody>
      </p:sp>
    </p:spTree>
    <p:extLst>
      <p:ext uri="{BB962C8B-B14F-4D97-AF65-F5344CB8AC3E}">
        <p14:creationId xmlns:p14="http://schemas.microsoft.com/office/powerpoint/2010/main" val="403257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D0AF0-9869-4E00-9C75-94D9FCA1D5D5}"/>
              </a:ext>
            </a:extLst>
          </p:cNvPr>
          <p:cNvSpPr txBox="1"/>
          <p:nvPr/>
        </p:nvSpPr>
        <p:spPr>
          <a:xfrm>
            <a:off x="518337" y="406989"/>
            <a:ext cx="111553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work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Does it meet the needs of the developers?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7200" dirty="0"/>
              <a:t>Could it do more to be better?</a:t>
            </a:r>
          </a:p>
        </p:txBody>
      </p:sp>
    </p:spTree>
    <p:extLst>
      <p:ext uri="{BB962C8B-B14F-4D97-AF65-F5344CB8AC3E}">
        <p14:creationId xmlns:p14="http://schemas.microsoft.com/office/powerpoint/2010/main" val="184974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</a:t>
            </a:r>
          </a:p>
        </p:txBody>
      </p:sp>
    </p:spTree>
    <p:extLst>
      <p:ext uri="{BB962C8B-B14F-4D97-AF65-F5344CB8AC3E}">
        <p14:creationId xmlns:p14="http://schemas.microsoft.com/office/powerpoint/2010/main" val="33178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184AB-5886-4175-8468-1955686C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71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7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ocus field -hockey">
            <a:extLst>
              <a:ext uri="{FF2B5EF4-FFF2-40B4-BE49-F238E27FC236}">
                <a16:creationId xmlns:a16="http://schemas.microsoft.com/office/drawing/2014/main" id="{0D362F90-5390-4F81-B310-08105AC7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219200"/>
            <a:ext cx="57531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81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xcited anticipation GIF">
            <a:extLst>
              <a:ext uri="{FF2B5EF4-FFF2-40B4-BE49-F238E27FC236}">
                <a16:creationId xmlns:a16="http://schemas.microsoft.com/office/drawing/2014/main" id="{47018567-EA08-4712-A512-594AAA57DF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y key">
            <a:extLst>
              <a:ext uri="{FF2B5EF4-FFF2-40B4-BE49-F238E27FC236}">
                <a16:creationId xmlns:a16="http://schemas.microsoft.com/office/drawing/2014/main" id="{EE2575EE-D9A7-4EDC-BAF6-EE6FC3BA3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51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indow focus">
            <a:extLst>
              <a:ext uri="{FF2B5EF4-FFF2-40B4-BE49-F238E27FC236}">
                <a16:creationId xmlns:a16="http://schemas.microsoft.com/office/drawing/2014/main" id="{9471B01D-64CB-4A4A-9763-91C2206EB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09" y="-30126"/>
            <a:ext cx="6888126" cy="688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browser tabs">
            <a:extLst>
              <a:ext uri="{FF2B5EF4-FFF2-40B4-BE49-F238E27FC236}">
                <a16:creationId xmlns:a16="http://schemas.microsoft.com/office/drawing/2014/main" id="{7E1A0CD7-06E4-4951-8160-44F2C5DFD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24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browser dom">
            <a:extLst>
              <a:ext uri="{FF2B5EF4-FFF2-40B4-BE49-F238E27FC236}">
                <a16:creationId xmlns:a16="http://schemas.microsoft.com/office/drawing/2014/main" id="{C6DAE7D4-C39F-4392-811E-2B545575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297" y="522048"/>
            <a:ext cx="8099468" cy="581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752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/>
              <a:t>document.</a:t>
            </a:r>
            <a:r>
              <a:rPr lang="en-US" sz="7200" b="1" dirty="0" err="1">
                <a:solidFill>
                  <a:srgbClr val="FFFF00"/>
                </a:solidFill>
              </a:rPr>
              <a:t>activeElement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8E9A0CF-559C-4A15-9375-29FC615C3F40}"/>
              </a:ext>
            </a:extLst>
          </p:cNvPr>
          <p:cNvGrpSpPr/>
          <p:nvPr/>
        </p:nvGrpSpPr>
        <p:grpSpPr>
          <a:xfrm>
            <a:off x="1535437" y="931723"/>
            <a:ext cx="9121125" cy="4994553"/>
            <a:chOff x="79607" y="59023"/>
            <a:chExt cx="9121125" cy="49945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23FA86-BE17-476B-9E3C-26AF3A959364}"/>
                </a:ext>
              </a:extLst>
            </p:cNvPr>
            <p:cNvSpPr txBox="1"/>
            <p:nvPr/>
          </p:nvSpPr>
          <p:spPr>
            <a:xfrm>
              <a:off x="1492763" y="908274"/>
              <a:ext cx="39451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Operating System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38A9B5D-FBD4-461E-B46D-E01225E1CF81}"/>
                </a:ext>
              </a:extLst>
            </p:cNvPr>
            <p:cNvSpPr txBox="1"/>
            <p:nvPr/>
          </p:nvSpPr>
          <p:spPr>
            <a:xfrm>
              <a:off x="3033627" y="1753807"/>
              <a:ext cx="48150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Application</a:t>
              </a:r>
              <a:r>
                <a:rPr lang="en-US" sz="4000" dirty="0"/>
                <a:t> (Browser)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66B850-9FA4-40FC-BA8E-5D49E7BE433F}"/>
                </a:ext>
              </a:extLst>
            </p:cNvPr>
            <p:cNvSpPr txBox="1"/>
            <p:nvPr/>
          </p:nvSpPr>
          <p:spPr>
            <a:xfrm>
              <a:off x="4509807" y="2646899"/>
              <a:ext cx="2948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Tab/Window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07A0B5-6276-413A-9348-CBF38434EEB8}"/>
                </a:ext>
              </a:extLst>
            </p:cNvPr>
            <p:cNvSpPr txBox="1"/>
            <p:nvPr/>
          </p:nvSpPr>
          <p:spPr>
            <a:xfrm>
              <a:off x="5830643" y="3475593"/>
              <a:ext cx="2398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Document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16FAEF-A497-426C-8C35-E96EA2F9635B}"/>
                </a:ext>
              </a:extLst>
            </p:cNvPr>
            <p:cNvSpPr txBox="1"/>
            <p:nvPr/>
          </p:nvSpPr>
          <p:spPr>
            <a:xfrm>
              <a:off x="7257508" y="4345690"/>
              <a:ext cx="19432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Element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B8FE-6BEC-43B4-893C-576B5F34C72C}"/>
                </a:ext>
              </a:extLst>
            </p:cNvPr>
            <p:cNvSpPr txBox="1"/>
            <p:nvPr/>
          </p:nvSpPr>
          <p:spPr>
            <a:xfrm>
              <a:off x="79607" y="59023"/>
              <a:ext cx="22097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Keyboard</a:t>
              </a:r>
            </a:p>
          </p:txBody>
        </p:sp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CBA2DF4D-845C-4C20-A00C-692704910D23}"/>
                </a:ext>
              </a:extLst>
            </p:cNvPr>
            <p:cNvSpPr/>
            <p:nvPr/>
          </p:nvSpPr>
          <p:spPr>
            <a:xfrm flipV="1">
              <a:off x="345558" y="69322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Bent 13">
              <a:extLst>
                <a:ext uri="{FF2B5EF4-FFF2-40B4-BE49-F238E27FC236}">
                  <a16:creationId xmlns:a16="http://schemas.microsoft.com/office/drawing/2014/main" id="{57919E86-725F-4775-92F3-8F5067DDF2F5}"/>
                </a:ext>
              </a:extLst>
            </p:cNvPr>
            <p:cNvSpPr/>
            <p:nvPr/>
          </p:nvSpPr>
          <p:spPr>
            <a:xfrm flipV="1">
              <a:off x="1880190" y="1559749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Arrow: Bent 14">
              <a:extLst>
                <a:ext uri="{FF2B5EF4-FFF2-40B4-BE49-F238E27FC236}">
                  <a16:creationId xmlns:a16="http://schemas.microsoft.com/office/drawing/2014/main" id="{8E747D17-E5C3-451A-9FAB-F77D384DE5D6}"/>
                </a:ext>
              </a:extLst>
            </p:cNvPr>
            <p:cNvSpPr/>
            <p:nvPr/>
          </p:nvSpPr>
          <p:spPr>
            <a:xfrm flipV="1">
              <a:off x="3370977" y="2405282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897D296-157F-4D1F-9DF7-B3435840B9E4}"/>
                </a:ext>
              </a:extLst>
            </p:cNvPr>
            <p:cNvSpPr/>
            <p:nvPr/>
          </p:nvSpPr>
          <p:spPr>
            <a:xfrm flipV="1">
              <a:off x="4735489" y="3233976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9612025F-7163-4393-B50A-D68C64D75B76}"/>
                </a:ext>
              </a:extLst>
            </p:cNvPr>
            <p:cNvSpPr/>
            <p:nvPr/>
          </p:nvSpPr>
          <p:spPr>
            <a:xfrm flipV="1">
              <a:off x="6142531" y="4104073"/>
              <a:ext cx="1095154" cy="949503"/>
            </a:xfrm>
            <a:prstGeom prst="bentArrow">
              <a:avLst>
                <a:gd name="adj1" fmla="val 32653"/>
                <a:gd name="adj2" fmla="val 38180"/>
                <a:gd name="adj3" fmla="val 38831"/>
                <a:gd name="adj4" fmla="val 616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4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62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043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0A8CD2-99DC-4EF7-A89E-E4191C57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86F1E-5639-4AEB-978C-D4C3D51B4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6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rwin keyes tom GIF">
            <a:extLst>
              <a:ext uri="{FF2B5EF4-FFF2-40B4-BE49-F238E27FC236}">
                <a16:creationId xmlns:a16="http://schemas.microsoft.com/office/drawing/2014/main" id="{949D0AD8-99A8-4E66-9195-6D51849FD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19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DUM DUM DUM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6B1EA-67EE-4657-A7BD-11543AE66786}"/>
              </a:ext>
            </a:extLst>
          </p:cNvPr>
          <p:cNvSpPr txBox="1"/>
          <p:nvPr/>
        </p:nvSpPr>
        <p:spPr>
          <a:xfrm>
            <a:off x="0" y="3830677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</a:rPr>
              <a:t>The Plot Thickens!</a:t>
            </a:r>
            <a:endParaRPr lang="en-US" sz="7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8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Not really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56B87-D9F9-4630-A747-8C80F506E330}"/>
              </a:ext>
            </a:extLst>
          </p:cNvPr>
          <p:cNvSpPr txBox="1"/>
          <p:nvPr/>
        </p:nvSpPr>
        <p:spPr>
          <a:xfrm>
            <a:off x="6388395" y="2185244"/>
            <a:ext cx="57220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pretend it is and he's as dashing as</a:t>
            </a:r>
          </a:p>
          <a:p>
            <a:r>
              <a:rPr lang="en-US" sz="4800" b="1" dirty="0"/>
              <a:t>international </a:t>
            </a:r>
          </a:p>
          <a:p>
            <a:r>
              <a:rPr lang="en-US" sz="4800" b="1" dirty="0"/>
              <a:t>heart-throb</a:t>
            </a:r>
          </a:p>
          <a:p>
            <a:r>
              <a:rPr lang="en-US" sz="4800" b="1" dirty="0"/>
              <a:t>Brian </a:t>
            </a:r>
            <a:r>
              <a:rPr lang="en-US" sz="4800" b="1" dirty="0" err="1"/>
              <a:t>Posehn</a:t>
            </a:r>
            <a:r>
              <a:rPr lang="en-US" sz="4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96992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username field">
            <a:extLst>
              <a:ext uri="{FF2B5EF4-FFF2-40B4-BE49-F238E27FC236}">
                <a16:creationId xmlns:a16="http://schemas.microsoft.com/office/drawing/2014/main" id="{25B6C494-2E7D-4A04-B408-BEA88C00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686" y="1814401"/>
            <a:ext cx="7242628" cy="32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5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Image result for enter key">
            <a:extLst>
              <a:ext uri="{FF2B5EF4-FFF2-40B4-BE49-F238E27FC236}">
                <a16:creationId xmlns:a16="http://schemas.microsoft.com/office/drawing/2014/main" id="{3B1DFC57-3BA9-4936-B967-AA48E50C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95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24024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3914170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E366743-6B59-4333-A29D-6C170523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825" y="-88351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079CBB-082C-4FBC-A906-CB43D57B7577}"/>
              </a:ext>
            </a:extLst>
          </p:cNvPr>
          <p:cNvSpPr txBox="1"/>
          <p:nvPr/>
        </p:nvSpPr>
        <p:spPr>
          <a:xfrm>
            <a:off x="3150781" y="5538987"/>
            <a:ext cx="5722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zephjs.com</a:t>
            </a:r>
          </a:p>
        </p:txBody>
      </p:sp>
    </p:spTree>
    <p:extLst>
      <p:ext uri="{BB962C8B-B14F-4D97-AF65-F5344CB8AC3E}">
        <p14:creationId xmlns:p14="http://schemas.microsoft.com/office/powerpoint/2010/main" val="834629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16867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91959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047232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850227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5950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youtube eating GIF by Rosanna Pansino">
            <a:extLst>
              <a:ext uri="{FF2B5EF4-FFF2-40B4-BE49-F238E27FC236}">
                <a16:creationId xmlns:a16="http://schemas.microsoft.com/office/drawing/2014/main" id="{AADBB950-BAB1-4103-BFDE-C3626343A5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49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1224535"/>
            <a:ext cx="12192000" cy="1866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78589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3404210"/>
            <a:ext cx="12192000" cy="25819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26299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78611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4545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19680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476E8-0A1F-49A8-ADCC-746625D43179}"/>
              </a:ext>
            </a:extLst>
          </p:cNvPr>
          <p:cNvSpPr/>
          <p:nvPr/>
        </p:nvSpPr>
        <p:spPr>
          <a:xfrm>
            <a:off x="0" y="2174363"/>
            <a:ext cx="12192000" cy="5623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E9F051-7D26-4B9E-839A-E13C461FA811}"/>
              </a:ext>
            </a:extLst>
          </p:cNvPr>
          <p:cNvSpPr txBox="1"/>
          <p:nvPr/>
        </p:nvSpPr>
        <p:spPr>
          <a:xfrm>
            <a:off x="196702" y="106326"/>
            <a:ext cx="5513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Properties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document.activeElement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EC5D-BDB7-45C1-B4DB-C6954E49FE08}"/>
              </a:ext>
            </a:extLst>
          </p:cNvPr>
          <p:cNvSpPr txBox="1"/>
          <p:nvPr/>
        </p:nvSpPr>
        <p:spPr>
          <a:xfrm>
            <a:off x="196702" y="1589337"/>
            <a:ext cx="3523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Methods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element.focus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element.blur</a:t>
            </a:r>
            <a:r>
              <a:rPr lang="en-US" sz="4000" b="1" dirty="0">
                <a:solidFill>
                  <a:srgbClr val="FFFF0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420FD-C8DD-4966-8C84-B872A12B84A0}"/>
              </a:ext>
            </a:extLst>
          </p:cNvPr>
          <p:cNvSpPr txBox="1"/>
          <p:nvPr/>
        </p:nvSpPr>
        <p:spPr>
          <a:xfrm>
            <a:off x="196702" y="3687901"/>
            <a:ext cx="203959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Events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focus</a:t>
            </a:r>
          </a:p>
          <a:p>
            <a:r>
              <a:rPr lang="en-US" sz="4000" b="1" dirty="0">
                <a:solidFill>
                  <a:srgbClr val="FFFF00"/>
                </a:solidFill>
              </a:rPr>
              <a:t>blur</a:t>
            </a:r>
          </a:p>
          <a:p>
            <a:r>
              <a:rPr lang="en-US" sz="4000" b="1" dirty="0" err="1">
                <a:solidFill>
                  <a:srgbClr val="FFFF00"/>
                </a:solidFill>
              </a:rPr>
              <a:t>focusin</a:t>
            </a:r>
            <a:endParaRPr lang="en-US" sz="4000" b="1" dirty="0">
              <a:solidFill>
                <a:srgbClr val="FFFF00"/>
              </a:solidFill>
            </a:endParaRPr>
          </a:p>
          <a:p>
            <a:r>
              <a:rPr lang="en-US" sz="4000" b="1" dirty="0" err="1">
                <a:solidFill>
                  <a:srgbClr val="FFFF00"/>
                </a:solidFill>
              </a:rPr>
              <a:t>focusout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94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408D2A-67CC-42A3-9AFA-680C2A62F1FC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7736-62B4-4AF4-B95A-70B21E7B42DB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0581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B3EE87-7C81-44A2-967B-06D1AD17030E}"/>
              </a:ext>
            </a:extLst>
          </p:cNvPr>
          <p:cNvSpPr/>
          <p:nvPr/>
        </p:nvSpPr>
        <p:spPr>
          <a:xfrm>
            <a:off x="0" y="4513154"/>
            <a:ext cx="12192000" cy="3903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BE0DA-93F3-417E-9567-C35317DAC65D}"/>
              </a:ext>
            </a:extLst>
          </p:cNvPr>
          <p:cNvSpPr txBox="1"/>
          <p:nvPr/>
        </p:nvSpPr>
        <p:spPr>
          <a:xfrm>
            <a:off x="159488" y="441250"/>
            <a:ext cx="118393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import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{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 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from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ZephJS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";</a:t>
            </a:r>
          </a:p>
          <a:p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ZephComponents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.define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my-user-field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html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(`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&lt;div class="wrapper"&gt;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&lt;input class="field" type="text"&gt;&lt;/input&gt;</a:t>
            </a:r>
          </a:p>
          <a:p>
            <a:r>
              <a:rPr lang="en-US" sz="2400" dirty="0">
                <a:solidFill>
                  <a:srgbClr val="FFC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&lt;/div&gt;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`);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onEventAt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("</a:t>
            </a:r>
            <a:r>
              <a:rPr lang="en-US" sz="2400" dirty="0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input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","</a:t>
            </a:r>
            <a:r>
              <a:rPr lang="en-US" sz="2400" dirty="0" err="1">
                <a:solidFill>
                  <a:srgbClr val="FFFF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keyup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",(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element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content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)=&gt;{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</a:t>
            </a:r>
            <a:r>
              <a:rPr lang="en-US" sz="2400" dirty="0">
                <a:solidFill>
                  <a:srgbClr val="92D05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if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 (</a:t>
            </a:r>
            <a:r>
              <a:rPr lang="en-US" sz="2400" dirty="0" err="1">
                <a:solidFill>
                  <a:srgbClr val="00B0F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event</a:t>
            </a:r>
            <a:r>
              <a:rPr lang="en-US" sz="2400" dirty="0" err="1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.keyCode</a:t>
            </a:r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===13) {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	</a:t>
            </a:r>
            <a:r>
              <a:rPr lang="en-US" sz="2400" dirty="0">
                <a:solidFill>
                  <a:srgbClr val="FF0000"/>
                </a:solidFill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???????????????</a:t>
            </a:r>
          </a:p>
          <a:p>
            <a:endParaRPr lang="en-US" sz="2400" dirty="0">
              <a:latin typeface="DroidSansMono NF" panose="020B0609030804020204" pitchFamily="49" charset="0"/>
              <a:ea typeface="DroidSansMono NF" panose="020B0609030804020204" pitchFamily="49" charset="0"/>
              <a:cs typeface="DroidSansMono NF" panose="020B0609030804020204" pitchFamily="49" charset="0"/>
            </a:endParaRP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	}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	});</a:t>
            </a:r>
          </a:p>
          <a:p>
            <a:r>
              <a:rPr lang="en-US" sz="2400" dirty="0">
                <a:latin typeface="DroidSansMono NF" panose="020B0609030804020204" pitchFamily="49" charset="0"/>
                <a:ea typeface="DroidSansMono NF" panose="020B0609030804020204" pitchFamily="49" charset="0"/>
                <a:cs typeface="DroidSansMono NF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29316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84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49070-1165-494C-8542-0B2DF5F0E83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697D0C-1777-4A52-8AC5-20F66F3BB3E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STUPENDOUS</a:t>
            </a:r>
          </a:p>
        </p:txBody>
      </p:sp>
    </p:spTree>
    <p:extLst>
      <p:ext uri="{BB962C8B-B14F-4D97-AF65-F5344CB8AC3E}">
        <p14:creationId xmlns:p14="http://schemas.microsoft.com/office/powerpoint/2010/main" val="18338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8188707-3837-4ACE-969F-F578A274B7E8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4B34D0-C5C6-439F-B1EA-FBC0ADCAB60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E1701C-29E2-4B5A-B308-59143D6B6925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5C7D88-92D5-4EF0-B956-DEAA011FC0B2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B01749B-263E-4677-B2F4-3D87DE8EF95E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7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C45F4E-5A8E-45E0-8701-D8B4638FA242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5C7DBC-573E-4739-A835-0807A69F3978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A509F4-F843-495B-B34D-CE1212BB46E5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ACDEE-EA5B-47E4-8CA4-318421D6CA9C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45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2EF8800-5531-425E-B003-EE5388D6191A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2BE3C5-4FDC-478C-9291-77F3A0532525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D7866A-9664-4F31-88CB-95B9C731A7B9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36FFA03-40E6-48C4-A672-4AD69F4CD18B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F53374D-4FB6-4936-B95D-E61CCABBEB6A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9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8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0285C8-FA30-4628-B898-2ADB0F49BE87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EXCEPT!</a:t>
            </a:r>
          </a:p>
        </p:txBody>
      </p:sp>
    </p:spTree>
    <p:extLst>
      <p:ext uri="{BB962C8B-B14F-4D97-AF65-F5344CB8AC3E}">
        <p14:creationId xmlns:p14="http://schemas.microsoft.com/office/powerpoint/2010/main" val="12901307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289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AF77CE2-82C4-474C-AF3E-8386063C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6E0204-9069-484E-AF46-381841CD4A70}"/>
              </a:ext>
            </a:extLst>
          </p:cNvPr>
          <p:cNvSpPr/>
          <p:nvPr/>
        </p:nvSpPr>
        <p:spPr>
          <a:xfrm>
            <a:off x="74108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9D0A23-B3B5-4837-A36A-D530EE5113C3}"/>
              </a:ext>
            </a:extLst>
          </p:cNvPr>
          <p:cNvSpPr/>
          <p:nvPr/>
        </p:nvSpPr>
        <p:spPr>
          <a:xfrm>
            <a:off x="8068337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31CBAA-1B6A-4603-A196-3808C203CB30}"/>
              </a:ext>
            </a:extLst>
          </p:cNvPr>
          <p:cNvSpPr/>
          <p:nvPr/>
        </p:nvSpPr>
        <p:spPr>
          <a:xfrm>
            <a:off x="806833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EC84F4-A4AB-4606-BD87-601F8C5ACF5D}"/>
              </a:ext>
            </a:extLst>
          </p:cNvPr>
          <p:cNvSpPr/>
          <p:nvPr/>
        </p:nvSpPr>
        <p:spPr>
          <a:xfrm>
            <a:off x="74108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08B702-40F3-4E98-9148-16BFDED24751}"/>
              </a:ext>
            </a:extLst>
          </p:cNvPr>
          <p:cNvSpPr/>
          <p:nvPr/>
        </p:nvSpPr>
        <p:spPr>
          <a:xfrm>
            <a:off x="81154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5EAC5E-0973-43BA-8E67-2429400B25A9}"/>
              </a:ext>
            </a:extLst>
          </p:cNvPr>
          <p:cNvSpPr/>
          <p:nvPr/>
        </p:nvSpPr>
        <p:spPr>
          <a:xfrm>
            <a:off x="81154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78AACD-2CB2-406E-825E-9BFF5EAD9A94}"/>
              </a:ext>
            </a:extLst>
          </p:cNvPr>
          <p:cNvSpPr/>
          <p:nvPr/>
        </p:nvSpPr>
        <p:spPr>
          <a:xfrm>
            <a:off x="81154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22C4AB-7E97-4890-A332-08860C18092F}"/>
              </a:ext>
            </a:extLst>
          </p:cNvPr>
          <p:cNvSpPr/>
          <p:nvPr/>
        </p:nvSpPr>
        <p:spPr>
          <a:xfrm>
            <a:off x="81154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3AC11B-DA03-443C-98BA-CCF504E34BFF}"/>
              </a:ext>
            </a:extLst>
          </p:cNvPr>
          <p:cNvSpPr/>
          <p:nvPr/>
        </p:nvSpPr>
        <p:spPr>
          <a:xfrm>
            <a:off x="146903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052E8C-24A8-4628-AF3E-3AFB50274027}"/>
              </a:ext>
            </a:extLst>
          </p:cNvPr>
          <p:cNvSpPr/>
          <p:nvPr/>
        </p:nvSpPr>
        <p:spPr>
          <a:xfrm>
            <a:off x="146903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CA1F025-5764-4422-A827-734B9C092C14}"/>
              </a:ext>
            </a:extLst>
          </p:cNvPr>
          <p:cNvSpPr/>
          <p:nvPr/>
        </p:nvSpPr>
        <p:spPr>
          <a:xfrm>
            <a:off x="146903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FB42A1-3FAB-44E4-96DE-F8ED4F509D52}"/>
              </a:ext>
            </a:extLst>
          </p:cNvPr>
          <p:cNvSpPr/>
          <p:nvPr/>
        </p:nvSpPr>
        <p:spPr>
          <a:xfrm>
            <a:off x="146903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2534664-0CDD-4298-925D-3F815B8449DC}"/>
              </a:ext>
            </a:extLst>
          </p:cNvPr>
          <p:cNvSpPr/>
          <p:nvPr/>
        </p:nvSpPr>
        <p:spPr>
          <a:xfrm>
            <a:off x="2131803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892BAB-0CB1-4A54-A94B-D4AC91F9C508}"/>
              </a:ext>
            </a:extLst>
          </p:cNvPr>
          <p:cNvSpPr/>
          <p:nvPr/>
        </p:nvSpPr>
        <p:spPr>
          <a:xfrm>
            <a:off x="2131803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DE04A37-EEE7-420E-89C6-C6DF52124A12}"/>
              </a:ext>
            </a:extLst>
          </p:cNvPr>
          <p:cNvSpPr/>
          <p:nvPr/>
        </p:nvSpPr>
        <p:spPr>
          <a:xfrm>
            <a:off x="2131803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C7A720-7F21-4AB4-B70B-8DE12EDB431D}"/>
              </a:ext>
            </a:extLst>
          </p:cNvPr>
          <p:cNvSpPr/>
          <p:nvPr/>
        </p:nvSpPr>
        <p:spPr>
          <a:xfrm>
            <a:off x="2131803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337E461-9BC8-4957-8417-946A0639CE1A}"/>
              </a:ext>
            </a:extLst>
          </p:cNvPr>
          <p:cNvSpPr/>
          <p:nvPr/>
        </p:nvSpPr>
        <p:spPr>
          <a:xfrm>
            <a:off x="2801648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74DBEE-69E3-4696-88A5-6107CFA8D4B5}"/>
              </a:ext>
            </a:extLst>
          </p:cNvPr>
          <p:cNvSpPr/>
          <p:nvPr/>
        </p:nvSpPr>
        <p:spPr>
          <a:xfrm>
            <a:off x="2801648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0902A1E-1240-4643-84C6-8542558CB37A}"/>
              </a:ext>
            </a:extLst>
          </p:cNvPr>
          <p:cNvSpPr/>
          <p:nvPr/>
        </p:nvSpPr>
        <p:spPr>
          <a:xfrm>
            <a:off x="2801648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9CCDAE0-AB9F-41BE-BCB6-7C7384AA643A}"/>
              </a:ext>
            </a:extLst>
          </p:cNvPr>
          <p:cNvSpPr/>
          <p:nvPr/>
        </p:nvSpPr>
        <p:spPr>
          <a:xfrm>
            <a:off x="2801648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1C2843-89C0-4954-BE20-4C45A8B339D6}"/>
              </a:ext>
            </a:extLst>
          </p:cNvPr>
          <p:cNvSpPr/>
          <p:nvPr/>
        </p:nvSpPr>
        <p:spPr>
          <a:xfrm>
            <a:off x="346441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FEC647-3F6C-495F-AAAF-DD41B8B7993A}"/>
              </a:ext>
            </a:extLst>
          </p:cNvPr>
          <p:cNvSpPr/>
          <p:nvPr/>
        </p:nvSpPr>
        <p:spPr>
          <a:xfrm>
            <a:off x="346441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E5CCAC-5B29-4D7C-97E7-088D2CAA95B7}"/>
              </a:ext>
            </a:extLst>
          </p:cNvPr>
          <p:cNvSpPr/>
          <p:nvPr/>
        </p:nvSpPr>
        <p:spPr>
          <a:xfrm>
            <a:off x="346441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6CD606-13D2-4812-88B5-08F1DEE1C428}"/>
              </a:ext>
            </a:extLst>
          </p:cNvPr>
          <p:cNvSpPr/>
          <p:nvPr/>
        </p:nvSpPr>
        <p:spPr>
          <a:xfrm>
            <a:off x="346441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211C2-5564-476B-8056-BD63D808B098}"/>
              </a:ext>
            </a:extLst>
          </p:cNvPr>
          <p:cNvSpPr/>
          <p:nvPr/>
        </p:nvSpPr>
        <p:spPr>
          <a:xfrm>
            <a:off x="4102367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DFF72E-C33F-4692-8E31-8FCD42FF41B2}"/>
              </a:ext>
            </a:extLst>
          </p:cNvPr>
          <p:cNvSpPr/>
          <p:nvPr/>
        </p:nvSpPr>
        <p:spPr>
          <a:xfrm>
            <a:off x="4102367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1193662-E414-4A11-9962-7D73CD5D1FBE}"/>
              </a:ext>
            </a:extLst>
          </p:cNvPr>
          <p:cNvSpPr/>
          <p:nvPr/>
        </p:nvSpPr>
        <p:spPr>
          <a:xfrm>
            <a:off x="4102367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C60502-CC00-4667-84E6-D7F5AB9FC09F}"/>
              </a:ext>
            </a:extLst>
          </p:cNvPr>
          <p:cNvSpPr/>
          <p:nvPr/>
        </p:nvSpPr>
        <p:spPr>
          <a:xfrm>
            <a:off x="4102367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D4E64A3-78D6-4C60-9BD1-52DD8FC1605E}"/>
              </a:ext>
            </a:extLst>
          </p:cNvPr>
          <p:cNvSpPr/>
          <p:nvPr/>
        </p:nvSpPr>
        <p:spPr>
          <a:xfrm>
            <a:off x="476513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8A05774-E637-45D9-9E85-230FE3C731C2}"/>
              </a:ext>
            </a:extLst>
          </p:cNvPr>
          <p:cNvSpPr/>
          <p:nvPr/>
        </p:nvSpPr>
        <p:spPr>
          <a:xfrm>
            <a:off x="476513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263A6A6-7510-4DB7-912F-C68652148BC5}"/>
              </a:ext>
            </a:extLst>
          </p:cNvPr>
          <p:cNvSpPr/>
          <p:nvPr/>
        </p:nvSpPr>
        <p:spPr>
          <a:xfrm>
            <a:off x="476513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091425-E39A-48A0-B274-EAA74E551CC6}"/>
              </a:ext>
            </a:extLst>
          </p:cNvPr>
          <p:cNvSpPr/>
          <p:nvPr/>
        </p:nvSpPr>
        <p:spPr>
          <a:xfrm>
            <a:off x="476513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195145F-B87A-4C67-9BF3-7F7E484CBFB6}"/>
              </a:ext>
            </a:extLst>
          </p:cNvPr>
          <p:cNvSpPr/>
          <p:nvPr/>
        </p:nvSpPr>
        <p:spPr>
          <a:xfrm>
            <a:off x="543498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6E001FE-AE8A-4C5C-B05B-C6CE54F26D55}"/>
              </a:ext>
            </a:extLst>
          </p:cNvPr>
          <p:cNvSpPr/>
          <p:nvPr/>
        </p:nvSpPr>
        <p:spPr>
          <a:xfrm>
            <a:off x="543498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D623AE-11BA-44CA-ADA2-75096156FD21}"/>
              </a:ext>
            </a:extLst>
          </p:cNvPr>
          <p:cNvSpPr/>
          <p:nvPr/>
        </p:nvSpPr>
        <p:spPr>
          <a:xfrm>
            <a:off x="543498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569B5B0-4136-46B6-BE21-C39AE1079A78}"/>
              </a:ext>
            </a:extLst>
          </p:cNvPr>
          <p:cNvSpPr/>
          <p:nvPr/>
        </p:nvSpPr>
        <p:spPr>
          <a:xfrm>
            <a:off x="543498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A3ABD4D-AD43-444C-81BC-1944D8123ED9}"/>
              </a:ext>
            </a:extLst>
          </p:cNvPr>
          <p:cNvSpPr/>
          <p:nvPr/>
        </p:nvSpPr>
        <p:spPr>
          <a:xfrm>
            <a:off x="611901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50F9910-1627-4AA0-8A9E-9F102509BAAC}"/>
              </a:ext>
            </a:extLst>
          </p:cNvPr>
          <p:cNvSpPr/>
          <p:nvPr/>
        </p:nvSpPr>
        <p:spPr>
          <a:xfrm>
            <a:off x="611901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F2A097E-8848-47C3-BEAF-A7AD7578758D}"/>
              </a:ext>
            </a:extLst>
          </p:cNvPr>
          <p:cNvSpPr/>
          <p:nvPr/>
        </p:nvSpPr>
        <p:spPr>
          <a:xfrm>
            <a:off x="611901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E3505F-7608-4D8B-8661-527ADCA783A7}"/>
              </a:ext>
            </a:extLst>
          </p:cNvPr>
          <p:cNvSpPr/>
          <p:nvPr/>
        </p:nvSpPr>
        <p:spPr>
          <a:xfrm>
            <a:off x="611901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D56088-DE9D-4EED-AC9D-F74A496DD022}"/>
              </a:ext>
            </a:extLst>
          </p:cNvPr>
          <p:cNvSpPr/>
          <p:nvPr/>
        </p:nvSpPr>
        <p:spPr>
          <a:xfrm>
            <a:off x="6744565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E1559EA-0C89-41EC-AD0C-B5E2A915C486}"/>
              </a:ext>
            </a:extLst>
          </p:cNvPr>
          <p:cNvSpPr/>
          <p:nvPr/>
        </p:nvSpPr>
        <p:spPr>
          <a:xfrm>
            <a:off x="6744565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9765879-05EA-4105-AF8B-1897ACC24CE9}"/>
              </a:ext>
            </a:extLst>
          </p:cNvPr>
          <p:cNvSpPr/>
          <p:nvPr/>
        </p:nvSpPr>
        <p:spPr>
          <a:xfrm>
            <a:off x="6744565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2B62CD-A0CA-49CA-9C98-957BB93E20F7}"/>
              </a:ext>
            </a:extLst>
          </p:cNvPr>
          <p:cNvSpPr/>
          <p:nvPr/>
        </p:nvSpPr>
        <p:spPr>
          <a:xfrm>
            <a:off x="6744565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5B7A2E4-BB28-4A05-BAEA-708A647E3047}"/>
              </a:ext>
            </a:extLst>
          </p:cNvPr>
          <p:cNvSpPr/>
          <p:nvPr/>
        </p:nvSpPr>
        <p:spPr>
          <a:xfrm>
            <a:off x="8725782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1B3C501-B7DE-41FD-8001-93607F2081B1}"/>
              </a:ext>
            </a:extLst>
          </p:cNvPr>
          <p:cNvSpPr/>
          <p:nvPr/>
        </p:nvSpPr>
        <p:spPr>
          <a:xfrm>
            <a:off x="872578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21A6B9-5D80-4BAA-AF43-80284056F48E}"/>
              </a:ext>
            </a:extLst>
          </p:cNvPr>
          <p:cNvSpPr/>
          <p:nvPr/>
        </p:nvSpPr>
        <p:spPr>
          <a:xfrm>
            <a:off x="872578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87D9DF0-6011-4D1C-97E1-C7B5D4FC74B7}"/>
              </a:ext>
            </a:extLst>
          </p:cNvPr>
          <p:cNvSpPr/>
          <p:nvPr/>
        </p:nvSpPr>
        <p:spPr>
          <a:xfrm>
            <a:off x="9383256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A2E9BBD-922E-4768-BE2F-2090DA52E4EC}"/>
              </a:ext>
            </a:extLst>
          </p:cNvPr>
          <p:cNvSpPr/>
          <p:nvPr/>
        </p:nvSpPr>
        <p:spPr>
          <a:xfrm>
            <a:off x="9383256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65AE358-EEEC-4589-9743-3EA6B2E6C71E}"/>
              </a:ext>
            </a:extLst>
          </p:cNvPr>
          <p:cNvSpPr/>
          <p:nvPr/>
        </p:nvSpPr>
        <p:spPr>
          <a:xfrm>
            <a:off x="9383256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3FA38A-BA34-41C2-84D9-D7A64BBD3499}"/>
              </a:ext>
            </a:extLst>
          </p:cNvPr>
          <p:cNvSpPr/>
          <p:nvPr/>
        </p:nvSpPr>
        <p:spPr>
          <a:xfrm>
            <a:off x="10045994" y="125464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CC4CE33-F53E-4841-AABE-ECA56EA24BA1}"/>
              </a:ext>
            </a:extLst>
          </p:cNvPr>
          <p:cNvSpPr/>
          <p:nvPr/>
        </p:nvSpPr>
        <p:spPr>
          <a:xfrm>
            <a:off x="10045994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7B6BDB-4747-4E01-88C8-CF8B8C2690F9}"/>
              </a:ext>
            </a:extLst>
          </p:cNvPr>
          <p:cNvSpPr/>
          <p:nvPr/>
        </p:nvSpPr>
        <p:spPr>
          <a:xfrm>
            <a:off x="10045994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D6C3D5A-A7C6-4AA1-B2BC-0E2D5B17FA99}"/>
              </a:ext>
            </a:extLst>
          </p:cNvPr>
          <p:cNvSpPr/>
          <p:nvPr/>
        </p:nvSpPr>
        <p:spPr>
          <a:xfrm>
            <a:off x="9383256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29C016C-BE6E-4C59-BA7D-F44D43692F59}"/>
              </a:ext>
            </a:extLst>
          </p:cNvPr>
          <p:cNvSpPr/>
          <p:nvPr/>
        </p:nvSpPr>
        <p:spPr>
          <a:xfrm>
            <a:off x="9383256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642F4A7-5501-458B-B0D4-2106CC35C2C8}"/>
              </a:ext>
            </a:extLst>
          </p:cNvPr>
          <p:cNvSpPr/>
          <p:nvPr/>
        </p:nvSpPr>
        <p:spPr>
          <a:xfrm>
            <a:off x="9383256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6CFD87D-055B-45A8-AA35-B2934A7D9CCD}"/>
              </a:ext>
            </a:extLst>
          </p:cNvPr>
          <p:cNvSpPr/>
          <p:nvPr/>
        </p:nvSpPr>
        <p:spPr>
          <a:xfrm>
            <a:off x="10045994" y="2748511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70B744-A4CE-4CE7-832A-C7759ABD0E69}"/>
              </a:ext>
            </a:extLst>
          </p:cNvPr>
          <p:cNvSpPr/>
          <p:nvPr/>
        </p:nvSpPr>
        <p:spPr>
          <a:xfrm>
            <a:off x="10045994" y="3246473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FF771F5-8842-443F-8D3B-467F4638672A}"/>
              </a:ext>
            </a:extLst>
          </p:cNvPr>
          <p:cNvSpPr/>
          <p:nvPr/>
        </p:nvSpPr>
        <p:spPr>
          <a:xfrm>
            <a:off x="10045994" y="374443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116C38-9E33-47D5-ABD2-BCF32D63ED1B}"/>
              </a:ext>
            </a:extLst>
          </p:cNvPr>
          <p:cNvSpPr/>
          <p:nvPr/>
        </p:nvSpPr>
        <p:spPr>
          <a:xfrm>
            <a:off x="11373292" y="1747280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2E7F6A5-A234-4D01-89E9-BEC1D25454F0}"/>
              </a:ext>
            </a:extLst>
          </p:cNvPr>
          <p:cNvSpPr/>
          <p:nvPr/>
        </p:nvSpPr>
        <p:spPr>
          <a:xfrm>
            <a:off x="11373292" y="2236376"/>
            <a:ext cx="648586" cy="489097"/>
          </a:xfrm>
          <a:prstGeom prst="ellipse">
            <a:avLst/>
          </a:prstGeom>
          <a:solidFill>
            <a:schemeClr val="tx1">
              <a:alpha val="16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D032F-DBA1-4A2A-AAB9-0ED0F81131EF}"/>
              </a:ext>
            </a:extLst>
          </p:cNvPr>
          <p:cNvSpPr txBox="1"/>
          <p:nvPr/>
        </p:nvSpPr>
        <p:spPr>
          <a:xfrm>
            <a:off x="170122" y="-1062045"/>
            <a:ext cx="1200849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2006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1C6FFD-F2B9-4360-B186-A6B6827A7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0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5896BA-C99A-4A8B-B610-EA9F4D8A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37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577336-5398-49E4-A981-CF65100D6A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AMAZING</a:t>
            </a:r>
          </a:p>
        </p:txBody>
      </p:sp>
    </p:spTree>
    <p:extLst>
      <p:ext uri="{BB962C8B-B14F-4D97-AF65-F5344CB8AC3E}">
        <p14:creationId xmlns:p14="http://schemas.microsoft.com/office/powerpoint/2010/main" val="23119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</p:spTree>
    <p:extLst>
      <p:ext uri="{BB962C8B-B14F-4D97-AF65-F5344CB8AC3E}">
        <p14:creationId xmlns:p14="http://schemas.microsoft.com/office/powerpoint/2010/main" val="3349573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FB0B6-2D05-430C-993B-A9B41EB84E56}"/>
              </a:ext>
            </a:extLst>
          </p:cNvPr>
          <p:cNvSpPr txBox="1"/>
          <p:nvPr/>
        </p:nvSpPr>
        <p:spPr>
          <a:xfrm>
            <a:off x="208344" y="138897"/>
            <a:ext cx="1164413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Elements that have their </a:t>
            </a:r>
            <a:r>
              <a:rPr lang="en-US" sz="3200" dirty="0" err="1"/>
              <a:t>tabindex</a:t>
            </a:r>
            <a:r>
              <a:rPr lang="en-US" sz="3200" dirty="0"/>
              <a:t> focus flag set, that are not actually disabled, that are not expressly inert, and that are either being rendered or being used as relevant canvas fallback content.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shapes of area elements in an image map associated with an </a:t>
            </a:r>
            <a:r>
              <a:rPr lang="en-US" sz="3200" dirty="0" err="1"/>
              <a:t>img</a:t>
            </a:r>
            <a:r>
              <a:rPr lang="en-US" sz="3200" dirty="0"/>
              <a:t> element that is being rendered and is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user-agent provided </a:t>
            </a:r>
            <a:r>
              <a:rPr lang="en-US" sz="3200" dirty="0" err="1"/>
              <a:t>subwidgets</a:t>
            </a:r>
            <a:r>
              <a:rPr lang="en-US" sz="3200" dirty="0"/>
              <a:t> of elements that are being rendered and are not actually disabled or expressly inert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scrollable regions of elements that are being rendered and are not expressly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viewport of a Document that is in a browsing context and is not inert.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Any other element or part of an element, especially to aid with accessibility or to better match platform conventions.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20CDE6C-24B7-4861-9C27-633A258A6705}"/>
              </a:ext>
            </a:extLst>
          </p:cNvPr>
          <p:cNvSpPr/>
          <p:nvPr/>
        </p:nvSpPr>
        <p:spPr>
          <a:xfrm>
            <a:off x="155698" y="-138896"/>
            <a:ext cx="11606661" cy="6614931"/>
          </a:xfrm>
          <a:custGeom>
            <a:avLst/>
            <a:gdLst>
              <a:gd name="connsiteX0" fmla="*/ 1678889 w 11606661"/>
              <a:gd name="connsiteY0" fmla="*/ 85919 h 6874470"/>
              <a:gd name="connsiteX1" fmla="*/ 1690464 w 11606661"/>
              <a:gd name="connsiteY1" fmla="*/ 51194 h 6874470"/>
              <a:gd name="connsiteX2" fmla="*/ 1464758 w 11606661"/>
              <a:gd name="connsiteY2" fmla="*/ 56982 h 6874470"/>
              <a:gd name="connsiteX3" fmla="*/ 1447396 w 11606661"/>
              <a:gd name="connsiteY3" fmla="*/ 74344 h 6874470"/>
              <a:gd name="connsiteX4" fmla="*/ 1221689 w 11606661"/>
              <a:gd name="connsiteY4" fmla="*/ 178516 h 6874470"/>
              <a:gd name="connsiteX5" fmla="*/ 938110 w 11606661"/>
              <a:gd name="connsiteY5" fmla="*/ 346349 h 6874470"/>
              <a:gd name="connsiteX6" fmla="*/ 920748 w 11606661"/>
              <a:gd name="connsiteY6" fmla="*/ 352136 h 6874470"/>
              <a:gd name="connsiteX7" fmla="*/ 614018 w 11606661"/>
              <a:gd name="connsiteY7" fmla="*/ 560481 h 6874470"/>
              <a:gd name="connsiteX8" fmla="*/ 579294 w 11606661"/>
              <a:gd name="connsiteY8" fmla="*/ 589417 h 6874470"/>
              <a:gd name="connsiteX9" fmla="*/ 313077 w 11606661"/>
              <a:gd name="connsiteY9" fmla="*/ 803549 h 6874470"/>
              <a:gd name="connsiteX10" fmla="*/ 249416 w 11606661"/>
              <a:gd name="connsiteY10" fmla="*/ 867210 h 6874470"/>
              <a:gd name="connsiteX11" fmla="*/ 58434 w 11606661"/>
              <a:gd name="connsiteY11" fmla="*/ 1110278 h 6874470"/>
              <a:gd name="connsiteX12" fmla="*/ 41072 w 11606661"/>
              <a:gd name="connsiteY12" fmla="*/ 1145002 h 6874470"/>
              <a:gd name="connsiteX13" fmla="*/ 35284 w 11606661"/>
              <a:gd name="connsiteY13" fmla="*/ 1168151 h 6874470"/>
              <a:gd name="connsiteX14" fmla="*/ 560 w 11606661"/>
              <a:gd name="connsiteY14" fmla="*/ 1411220 h 6874470"/>
              <a:gd name="connsiteX15" fmla="*/ 197330 w 11606661"/>
              <a:gd name="connsiteY15" fmla="*/ 1619564 h 6874470"/>
              <a:gd name="connsiteX16" fmla="*/ 249416 w 11606661"/>
              <a:gd name="connsiteY16" fmla="*/ 1654288 h 6874470"/>
              <a:gd name="connsiteX17" fmla="*/ 602444 w 11606661"/>
              <a:gd name="connsiteY17" fmla="*/ 1758460 h 6874470"/>
              <a:gd name="connsiteX18" fmla="*/ 671892 w 11606661"/>
              <a:gd name="connsiteY18" fmla="*/ 1770035 h 6874470"/>
              <a:gd name="connsiteX19" fmla="*/ 1331649 w 11606661"/>
              <a:gd name="connsiteY19" fmla="*/ 1804759 h 6874470"/>
              <a:gd name="connsiteX20" fmla="*/ 2332859 w 11606661"/>
              <a:gd name="connsiteY20" fmla="*/ 1770035 h 6874470"/>
              <a:gd name="connsiteX21" fmla="*/ 2460180 w 11606661"/>
              <a:gd name="connsiteY21" fmla="*/ 1764248 h 6874470"/>
              <a:gd name="connsiteX22" fmla="*/ 2599077 w 11606661"/>
              <a:gd name="connsiteY22" fmla="*/ 1752673 h 6874470"/>
              <a:gd name="connsiteX23" fmla="*/ 3640798 w 11606661"/>
              <a:gd name="connsiteY23" fmla="*/ 1660075 h 6874470"/>
              <a:gd name="connsiteX24" fmla="*/ 4248469 w 11606661"/>
              <a:gd name="connsiteY24" fmla="*/ 1579053 h 6874470"/>
              <a:gd name="connsiteX25" fmla="*/ 4416302 w 11606661"/>
              <a:gd name="connsiteY25" fmla="*/ 1555903 h 6874470"/>
              <a:gd name="connsiteX26" fmla="*/ 4850353 w 11606661"/>
              <a:gd name="connsiteY26" fmla="*/ 1486455 h 6874470"/>
              <a:gd name="connsiteX27" fmla="*/ 4954525 w 11606661"/>
              <a:gd name="connsiteY27" fmla="*/ 1469093 h 6874470"/>
              <a:gd name="connsiteX28" fmla="*/ 5197593 w 11606661"/>
              <a:gd name="connsiteY28" fmla="*/ 1457519 h 6874470"/>
              <a:gd name="connsiteX29" fmla="*/ 5405937 w 11606661"/>
              <a:gd name="connsiteY29" fmla="*/ 1492243 h 6874470"/>
              <a:gd name="connsiteX30" fmla="*/ 5446449 w 11606661"/>
              <a:gd name="connsiteY30" fmla="*/ 1550116 h 6874470"/>
              <a:gd name="connsiteX31" fmla="*/ 5382788 w 11606661"/>
              <a:gd name="connsiteY31" fmla="*/ 1735311 h 6874470"/>
              <a:gd name="connsiteX32" fmla="*/ 5336489 w 11606661"/>
              <a:gd name="connsiteY32" fmla="*/ 1775822 h 6874470"/>
              <a:gd name="connsiteX33" fmla="*/ 5023973 w 11606661"/>
              <a:gd name="connsiteY33" fmla="*/ 2053615 h 6874470"/>
              <a:gd name="connsiteX34" fmla="*/ 4971887 w 11606661"/>
              <a:gd name="connsiteY34" fmla="*/ 2082551 h 6874470"/>
              <a:gd name="connsiteX35" fmla="*/ 4288980 w 11606661"/>
              <a:gd name="connsiteY35" fmla="*/ 2412430 h 6874470"/>
              <a:gd name="connsiteX36" fmla="*/ 4184808 w 11606661"/>
              <a:gd name="connsiteY36" fmla="*/ 2464516 h 6874470"/>
              <a:gd name="connsiteX37" fmla="*/ 3229897 w 11606661"/>
              <a:gd name="connsiteY37" fmla="*/ 2863843 h 6874470"/>
              <a:gd name="connsiteX38" fmla="*/ 2888444 w 11606661"/>
              <a:gd name="connsiteY38" fmla="*/ 3002739 h 6874470"/>
              <a:gd name="connsiteX39" fmla="*/ 2257624 w 11606661"/>
              <a:gd name="connsiteY39" fmla="*/ 3349979 h 6874470"/>
              <a:gd name="connsiteX40" fmla="*/ 2089791 w 11606661"/>
              <a:gd name="connsiteY40" fmla="*/ 3488875 h 6874470"/>
              <a:gd name="connsiteX41" fmla="*/ 1962469 w 11606661"/>
              <a:gd name="connsiteY41" fmla="*/ 3697220 h 6874470"/>
              <a:gd name="connsiteX42" fmla="*/ 1968256 w 11606661"/>
              <a:gd name="connsiteY42" fmla="*/ 3720369 h 6874470"/>
              <a:gd name="connsiteX43" fmla="*/ 1985618 w 11606661"/>
              <a:gd name="connsiteY43" fmla="*/ 3737731 h 6874470"/>
              <a:gd name="connsiteX44" fmla="*/ 2298135 w 11606661"/>
              <a:gd name="connsiteY44" fmla="*/ 3853478 h 6874470"/>
              <a:gd name="connsiteX45" fmla="*/ 2506479 w 11606661"/>
              <a:gd name="connsiteY45" fmla="*/ 3888202 h 6874470"/>
              <a:gd name="connsiteX46" fmla="*/ 3062064 w 11606661"/>
              <a:gd name="connsiteY46" fmla="*/ 3905564 h 6874470"/>
              <a:gd name="connsiteX47" fmla="*/ 3363006 w 11606661"/>
              <a:gd name="connsiteY47" fmla="*/ 3888202 h 6874470"/>
              <a:gd name="connsiteX48" fmla="*/ 4260044 w 11606661"/>
              <a:gd name="connsiteY48" fmla="*/ 3812967 h 6874470"/>
              <a:gd name="connsiteX49" fmla="*/ 5388575 w 11606661"/>
              <a:gd name="connsiteY49" fmla="*/ 3697220 h 6874470"/>
              <a:gd name="connsiteX50" fmla="*/ 5701092 w 11606661"/>
              <a:gd name="connsiteY50" fmla="*/ 3662496 h 6874470"/>
              <a:gd name="connsiteX51" fmla="*/ 7853983 w 11606661"/>
              <a:gd name="connsiteY51" fmla="*/ 3483088 h 6874470"/>
              <a:gd name="connsiteX52" fmla="*/ 8704722 w 11606661"/>
              <a:gd name="connsiteY52" fmla="*/ 3355767 h 6874470"/>
              <a:gd name="connsiteX53" fmla="*/ 5353851 w 11606661"/>
              <a:gd name="connsiteY53" fmla="*/ 3975012 h 6874470"/>
              <a:gd name="connsiteX54" fmla="*/ 4086424 w 11606661"/>
              <a:gd name="connsiteY54" fmla="*/ 4362764 h 6874470"/>
              <a:gd name="connsiteX55" fmla="*/ 3478753 w 11606661"/>
              <a:gd name="connsiteY55" fmla="*/ 4710005 h 6874470"/>
              <a:gd name="connsiteX56" fmla="*/ 3391943 w 11606661"/>
              <a:gd name="connsiteY56" fmla="*/ 4970435 h 6874470"/>
              <a:gd name="connsiteX57" fmla="*/ 3773907 w 11606661"/>
              <a:gd name="connsiteY57" fmla="*/ 5161417 h 6874470"/>
              <a:gd name="connsiteX58" fmla="*/ 4416302 w 11606661"/>
              <a:gd name="connsiteY58" fmla="*/ 4912562 h 6874470"/>
              <a:gd name="connsiteX59" fmla="*/ 5353851 w 11606661"/>
              <a:gd name="connsiteY59" fmla="*/ 4374339 h 6874470"/>
              <a:gd name="connsiteX60" fmla="*/ 6019396 w 11606661"/>
              <a:gd name="connsiteY60" fmla="*/ 3922926 h 6874470"/>
              <a:gd name="connsiteX61" fmla="*/ 6140930 w 11606661"/>
              <a:gd name="connsiteY61" fmla="*/ 3818754 h 6874470"/>
              <a:gd name="connsiteX62" fmla="*/ 6569193 w 11606661"/>
              <a:gd name="connsiteY62" fmla="*/ 3396278 h 6874470"/>
              <a:gd name="connsiteX63" fmla="*/ 6661791 w 11606661"/>
              <a:gd name="connsiteY63" fmla="*/ 3274744 h 6874470"/>
              <a:gd name="connsiteX64" fmla="*/ 6899072 w 11606661"/>
              <a:gd name="connsiteY64" fmla="*/ 2863843 h 6874470"/>
              <a:gd name="connsiteX65" fmla="*/ 6951158 w 11606661"/>
              <a:gd name="connsiteY65" fmla="*/ 2742308 h 6874470"/>
              <a:gd name="connsiteX66" fmla="*/ 7078479 w 11606661"/>
              <a:gd name="connsiteY66" fmla="*/ 2308258 h 6874470"/>
              <a:gd name="connsiteX67" fmla="*/ 7090054 w 11606661"/>
              <a:gd name="connsiteY67" fmla="*/ 2024678 h 6874470"/>
              <a:gd name="connsiteX68" fmla="*/ 7084267 w 11606661"/>
              <a:gd name="connsiteY68" fmla="*/ 1955230 h 6874470"/>
              <a:gd name="connsiteX69" fmla="*/ 7003244 w 11606661"/>
              <a:gd name="connsiteY69" fmla="*/ 1781610 h 6874470"/>
              <a:gd name="connsiteX70" fmla="*/ 6985882 w 11606661"/>
              <a:gd name="connsiteY70" fmla="*/ 1764248 h 6874470"/>
              <a:gd name="connsiteX71" fmla="*/ 6916434 w 11606661"/>
              <a:gd name="connsiteY71" fmla="*/ 1729524 h 6874470"/>
              <a:gd name="connsiteX72" fmla="*/ 6841198 w 11606661"/>
              <a:gd name="connsiteY72" fmla="*/ 1758460 h 6874470"/>
              <a:gd name="connsiteX73" fmla="*/ 6447659 w 11606661"/>
              <a:gd name="connsiteY73" fmla="*/ 2070977 h 6874470"/>
              <a:gd name="connsiteX74" fmla="*/ 6337699 w 11606661"/>
              <a:gd name="connsiteY74" fmla="*/ 2152000 h 6874470"/>
              <a:gd name="connsiteX75" fmla="*/ 4688307 w 11606661"/>
              <a:gd name="connsiteY75" fmla="*/ 3124273 h 6874470"/>
              <a:gd name="connsiteX76" fmla="*/ 4451026 w 11606661"/>
              <a:gd name="connsiteY76" fmla="*/ 3251594 h 6874470"/>
              <a:gd name="connsiteX77" fmla="*/ 3739183 w 11606661"/>
              <a:gd name="connsiteY77" fmla="*/ 3731944 h 6874470"/>
              <a:gd name="connsiteX78" fmla="*/ 3594499 w 11606661"/>
              <a:gd name="connsiteY78" fmla="*/ 3975012 h 6874470"/>
              <a:gd name="connsiteX79" fmla="*/ 3635011 w 11606661"/>
              <a:gd name="connsiteY79" fmla="*/ 4009736 h 6874470"/>
              <a:gd name="connsiteX80" fmla="*/ 4074849 w 11606661"/>
              <a:gd name="connsiteY80" fmla="*/ 4096546 h 6874470"/>
              <a:gd name="connsiteX81" fmla="*/ 4850353 w 11606661"/>
              <a:gd name="connsiteY81" fmla="*/ 4009736 h 6874470"/>
              <a:gd name="connsiteX82" fmla="*/ 6158292 w 11606661"/>
              <a:gd name="connsiteY82" fmla="*/ 3766668 h 6874470"/>
              <a:gd name="connsiteX83" fmla="*/ 6499745 w 11606661"/>
              <a:gd name="connsiteY83" fmla="*/ 3708794 h 6874470"/>
              <a:gd name="connsiteX84" fmla="*/ 7877132 w 11606661"/>
              <a:gd name="connsiteY84" fmla="*/ 3454151 h 6874470"/>
              <a:gd name="connsiteX85" fmla="*/ 8756808 w 11606661"/>
              <a:gd name="connsiteY85" fmla="*/ 3297893 h 6874470"/>
              <a:gd name="connsiteX86" fmla="*/ 9468651 w 11606661"/>
              <a:gd name="connsiteY86" fmla="*/ 3118486 h 6874470"/>
              <a:gd name="connsiteX87" fmla="*/ 9711720 w 11606661"/>
              <a:gd name="connsiteY87" fmla="*/ 3031675 h 6874470"/>
              <a:gd name="connsiteX88" fmla="*/ 9676996 w 11606661"/>
              <a:gd name="connsiteY88" fmla="*/ 3020101 h 6874470"/>
              <a:gd name="connsiteX89" fmla="*/ 9549674 w 11606661"/>
              <a:gd name="connsiteY89" fmla="*/ 3077974 h 6874470"/>
              <a:gd name="connsiteX90" fmla="*/ 9538099 w 11606661"/>
              <a:gd name="connsiteY90" fmla="*/ 3176359 h 6874470"/>
              <a:gd name="connsiteX91" fmla="*/ 9543887 w 11606661"/>
              <a:gd name="connsiteY91" fmla="*/ 3228445 h 6874470"/>
              <a:gd name="connsiteX92" fmla="*/ 9607548 w 11606661"/>
              <a:gd name="connsiteY92" fmla="*/ 3488875 h 6874470"/>
              <a:gd name="connsiteX93" fmla="*/ 9648059 w 11606661"/>
              <a:gd name="connsiteY93" fmla="*/ 3610410 h 6874470"/>
              <a:gd name="connsiteX94" fmla="*/ 9798530 w 11606661"/>
              <a:gd name="connsiteY94" fmla="*/ 4310678 h 6874470"/>
              <a:gd name="connsiteX95" fmla="*/ 9850616 w 11606661"/>
              <a:gd name="connsiteY95" fmla="*/ 5022521 h 6874470"/>
              <a:gd name="connsiteX96" fmla="*/ 9798530 w 11606661"/>
              <a:gd name="connsiteY96" fmla="*/ 5907984 h 6874470"/>
              <a:gd name="connsiteX97" fmla="*/ 9729082 w 11606661"/>
              <a:gd name="connsiteY97" fmla="*/ 6359397 h 6874470"/>
              <a:gd name="connsiteX98" fmla="*/ 9746444 w 11606661"/>
              <a:gd name="connsiteY98" fmla="*/ 6706637 h 6874470"/>
              <a:gd name="connsiteX99" fmla="*/ 9839041 w 11606661"/>
              <a:gd name="connsiteY99" fmla="*/ 6752936 h 6874470"/>
              <a:gd name="connsiteX100" fmla="*/ 9885340 w 11606661"/>
              <a:gd name="connsiteY100" fmla="*/ 6735574 h 6874470"/>
              <a:gd name="connsiteX101" fmla="*/ 10030024 w 11606661"/>
              <a:gd name="connsiteY101" fmla="*/ 6527230 h 6874470"/>
              <a:gd name="connsiteX102" fmla="*/ 10116834 w 11606661"/>
              <a:gd name="connsiteY102" fmla="*/ 6330460 h 6874470"/>
              <a:gd name="connsiteX103" fmla="*/ 10325178 w 11606661"/>
              <a:gd name="connsiteY103" fmla="*/ 5745939 h 6874470"/>
              <a:gd name="connsiteX104" fmla="*/ 10440925 w 11606661"/>
              <a:gd name="connsiteY104" fmla="*/ 5086182 h 6874470"/>
              <a:gd name="connsiteX105" fmla="*/ 10388839 w 11606661"/>
              <a:gd name="connsiteY105" fmla="*/ 4194931 h 6874470"/>
              <a:gd name="connsiteX106" fmla="*/ 10284667 w 11606661"/>
              <a:gd name="connsiteY106" fmla="*/ 3766668 h 6874470"/>
              <a:gd name="connsiteX107" fmla="*/ 10128408 w 11606661"/>
              <a:gd name="connsiteY107" fmla="*/ 3378916 h 6874470"/>
              <a:gd name="connsiteX108" fmla="*/ 9746444 w 11606661"/>
              <a:gd name="connsiteY108" fmla="*/ 2863843 h 6874470"/>
              <a:gd name="connsiteX109" fmla="*/ 9584398 w 11606661"/>
              <a:gd name="connsiteY109" fmla="*/ 2719159 h 6874470"/>
              <a:gd name="connsiteX110" fmla="*/ 9381841 w 11606661"/>
              <a:gd name="connsiteY110" fmla="*/ 2562901 h 6874470"/>
              <a:gd name="connsiteX111" fmla="*/ 8924641 w 11606661"/>
              <a:gd name="connsiteY111" fmla="*/ 2319832 h 6874470"/>
              <a:gd name="connsiteX112" fmla="*/ 8392206 w 11606661"/>
              <a:gd name="connsiteY112" fmla="*/ 2146212 h 6874470"/>
              <a:gd name="connsiteX113" fmla="*/ 8143350 w 11606661"/>
              <a:gd name="connsiteY113" fmla="*/ 2082551 h 6874470"/>
              <a:gd name="connsiteX114" fmla="*/ 7819259 w 11606661"/>
              <a:gd name="connsiteY114" fmla="*/ 2030465 h 6874470"/>
              <a:gd name="connsiteX115" fmla="*/ 6875922 w 11606661"/>
              <a:gd name="connsiteY115" fmla="*/ 1885782 h 6874470"/>
              <a:gd name="connsiteX116" fmla="*/ 6621279 w 11606661"/>
              <a:gd name="connsiteY116" fmla="*/ 1851058 h 6874470"/>
              <a:gd name="connsiteX117" fmla="*/ 6100418 w 11606661"/>
              <a:gd name="connsiteY117" fmla="*/ 1752673 h 6874470"/>
              <a:gd name="connsiteX118" fmla="*/ 5677943 w 11606661"/>
              <a:gd name="connsiteY118" fmla="*/ 1677437 h 6874470"/>
              <a:gd name="connsiteX119" fmla="*/ 5434874 w 11606661"/>
              <a:gd name="connsiteY119" fmla="*/ 1642713 h 6874470"/>
              <a:gd name="connsiteX120" fmla="*/ 5006611 w 11606661"/>
              <a:gd name="connsiteY120" fmla="*/ 1613777 h 6874470"/>
              <a:gd name="connsiteX121" fmla="*/ 4532049 w 11606661"/>
              <a:gd name="connsiteY121" fmla="*/ 1648501 h 6874470"/>
              <a:gd name="connsiteX122" fmla="*/ 4306343 w 11606661"/>
              <a:gd name="connsiteY122" fmla="*/ 1700587 h 6874470"/>
              <a:gd name="connsiteX123" fmla="*/ 3716034 w 11606661"/>
              <a:gd name="connsiteY123" fmla="*/ 1891569 h 6874470"/>
              <a:gd name="connsiteX124" fmla="*/ 3079426 w 11606661"/>
              <a:gd name="connsiteY124" fmla="*/ 2175149 h 6874470"/>
              <a:gd name="connsiteX125" fmla="*/ 2778484 w 11606661"/>
              <a:gd name="connsiteY125" fmla="*/ 2366131 h 6874470"/>
              <a:gd name="connsiteX126" fmla="*/ 2500692 w 11606661"/>
              <a:gd name="connsiteY126" fmla="*/ 2568688 h 6874470"/>
              <a:gd name="connsiteX127" fmla="*/ 2298135 w 11606661"/>
              <a:gd name="connsiteY127" fmla="*/ 2777032 h 6874470"/>
              <a:gd name="connsiteX128" fmla="*/ 2089791 w 11606661"/>
              <a:gd name="connsiteY128" fmla="*/ 3112698 h 6874470"/>
              <a:gd name="connsiteX129" fmla="*/ 2031917 w 11606661"/>
              <a:gd name="connsiteY129" fmla="*/ 3315255 h 6874470"/>
              <a:gd name="connsiteX130" fmla="*/ 2020343 w 11606661"/>
              <a:gd name="connsiteY130" fmla="*/ 3454151 h 6874470"/>
              <a:gd name="connsiteX131" fmla="*/ 2107153 w 11606661"/>
              <a:gd name="connsiteY131" fmla="*/ 3697220 h 6874470"/>
              <a:gd name="connsiteX132" fmla="*/ 2147664 w 11606661"/>
              <a:gd name="connsiteY132" fmla="*/ 3703007 h 6874470"/>
              <a:gd name="connsiteX133" fmla="*/ 2251836 w 11606661"/>
              <a:gd name="connsiteY133" fmla="*/ 3691432 h 6874470"/>
              <a:gd name="connsiteX134" fmla="*/ 2541203 w 11606661"/>
              <a:gd name="connsiteY134" fmla="*/ 3483088 h 6874470"/>
              <a:gd name="connsiteX135" fmla="*/ 3027340 w 11606661"/>
              <a:gd name="connsiteY135" fmla="*/ 3066400 h 6874470"/>
              <a:gd name="connsiteX136" fmla="*/ 3305132 w 11606661"/>
              <a:gd name="connsiteY136" fmla="*/ 2840693 h 6874470"/>
              <a:gd name="connsiteX137" fmla="*/ 4051699 w 11606661"/>
              <a:gd name="connsiteY137" fmla="*/ 2163574 h 6874470"/>
              <a:gd name="connsiteX138" fmla="*/ 4578348 w 11606661"/>
              <a:gd name="connsiteY138" fmla="*/ 1538541 h 6874470"/>
              <a:gd name="connsiteX139" fmla="*/ 4682520 w 11606661"/>
              <a:gd name="connsiteY139" fmla="*/ 1382283 h 6874470"/>
              <a:gd name="connsiteX140" fmla="*/ 4751968 w 11606661"/>
              <a:gd name="connsiteY140" fmla="*/ 1243387 h 6874470"/>
              <a:gd name="connsiteX141" fmla="*/ 4804054 w 11606661"/>
              <a:gd name="connsiteY141" fmla="*/ 965594 h 6874470"/>
              <a:gd name="connsiteX142" fmla="*/ 4746180 w 11606661"/>
              <a:gd name="connsiteY142" fmla="*/ 826698 h 6874470"/>
              <a:gd name="connsiteX143" fmla="*/ 4670945 w 11606661"/>
              <a:gd name="connsiteY143" fmla="*/ 763037 h 6874470"/>
              <a:gd name="connsiteX144" fmla="*/ 4416302 w 11606661"/>
              <a:gd name="connsiteY144" fmla="*/ 710951 h 6874470"/>
              <a:gd name="connsiteX145" fmla="*/ 4225320 w 11606661"/>
              <a:gd name="connsiteY145" fmla="*/ 716739 h 6874470"/>
              <a:gd name="connsiteX146" fmla="*/ 3791269 w 11606661"/>
              <a:gd name="connsiteY146" fmla="*/ 884572 h 6874470"/>
              <a:gd name="connsiteX147" fmla="*/ 3577137 w 11606661"/>
              <a:gd name="connsiteY147" fmla="*/ 1011893 h 6874470"/>
              <a:gd name="connsiteX148" fmla="*/ 3143087 w 11606661"/>
              <a:gd name="connsiteY148" fmla="*/ 1411220 h 6874470"/>
              <a:gd name="connsiteX149" fmla="*/ 2975254 w 11606661"/>
              <a:gd name="connsiteY149" fmla="*/ 1648501 h 6874470"/>
              <a:gd name="connsiteX150" fmla="*/ 2656950 w 11606661"/>
              <a:gd name="connsiteY150" fmla="*/ 2418217 h 6874470"/>
              <a:gd name="connsiteX151" fmla="*/ 2552778 w 11606661"/>
              <a:gd name="connsiteY151" fmla="*/ 2933291 h 6874470"/>
              <a:gd name="connsiteX152" fmla="*/ 2541203 w 11606661"/>
              <a:gd name="connsiteY152" fmla="*/ 3193721 h 6874470"/>
              <a:gd name="connsiteX153" fmla="*/ 2616439 w 11606661"/>
              <a:gd name="connsiteY153" fmla="*/ 3911351 h 6874470"/>
              <a:gd name="connsiteX154" fmla="*/ 2859507 w 11606661"/>
              <a:gd name="connsiteY154" fmla="*/ 4710005 h 6874470"/>
              <a:gd name="connsiteX155" fmla="*/ 2928955 w 11606661"/>
              <a:gd name="connsiteY155" fmla="*/ 4900987 h 6874470"/>
              <a:gd name="connsiteX156" fmla="*/ 3009978 w 11606661"/>
              <a:gd name="connsiteY156" fmla="*/ 5196141 h 6874470"/>
              <a:gd name="connsiteX157" fmla="*/ 3004191 w 11606661"/>
              <a:gd name="connsiteY157" fmla="*/ 5387124 h 6874470"/>
              <a:gd name="connsiteX158" fmla="*/ 2986829 w 11606661"/>
              <a:gd name="connsiteY158" fmla="*/ 5323463 h 6874470"/>
              <a:gd name="connsiteX159" fmla="*/ 2969467 w 11606661"/>
              <a:gd name="connsiteY159" fmla="*/ 5167205 h 6874470"/>
              <a:gd name="connsiteX160" fmla="*/ 2940530 w 11606661"/>
              <a:gd name="connsiteY160" fmla="*/ 4756303 h 6874470"/>
              <a:gd name="connsiteX161" fmla="*/ 2923168 w 11606661"/>
              <a:gd name="connsiteY161" fmla="*/ 3471513 h 6874470"/>
              <a:gd name="connsiteX162" fmla="*/ 3033127 w 11606661"/>
              <a:gd name="connsiteY162" fmla="*/ 2881205 h 6874470"/>
              <a:gd name="connsiteX163" fmla="*/ 3119937 w 11606661"/>
              <a:gd name="connsiteY163" fmla="*/ 2829119 h 6874470"/>
              <a:gd name="connsiteX164" fmla="*/ 3253046 w 11606661"/>
              <a:gd name="connsiteY164" fmla="*/ 2823331 h 6874470"/>
              <a:gd name="connsiteX165" fmla="*/ 3501902 w 11606661"/>
              <a:gd name="connsiteY165" fmla="*/ 2852268 h 6874470"/>
              <a:gd name="connsiteX166" fmla="*/ 3773907 w 11606661"/>
              <a:gd name="connsiteY166" fmla="*/ 2939078 h 6874470"/>
              <a:gd name="connsiteX167" fmla="*/ 4526261 w 11606661"/>
              <a:gd name="connsiteY167" fmla="*/ 3234232 h 6874470"/>
              <a:gd name="connsiteX168" fmla="*/ 4971887 w 11606661"/>
              <a:gd name="connsiteY168" fmla="*/ 3407853 h 6874470"/>
              <a:gd name="connsiteX169" fmla="*/ 6152505 w 11606661"/>
              <a:gd name="connsiteY169" fmla="*/ 3841903 h 6874470"/>
              <a:gd name="connsiteX170" fmla="*/ 6621279 w 11606661"/>
              <a:gd name="connsiteY170" fmla="*/ 3975012 h 6874470"/>
              <a:gd name="connsiteX171" fmla="*/ 7477806 w 11606661"/>
              <a:gd name="connsiteY171" fmla="*/ 4084972 h 6874470"/>
              <a:gd name="connsiteX172" fmla="*/ 8027603 w 11606661"/>
              <a:gd name="connsiteY172" fmla="*/ 4038673 h 6874470"/>
              <a:gd name="connsiteX173" fmla="*/ 8409568 w 11606661"/>
              <a:gd name="connsiteY173" fmla="*/ 3888202 h 6874470"/>
              <a:gd name="connsiteX174" fmla="*/ 8947791 w 11606661"/>
              <a:gd name="connsiteY174" fmla="*/ 3500450 h 6874470"/>
              <a:gd name="connsiteX175" fmla="*/ 9127198 w 11606661"/>
              <a:gd name="connsiteY175" fmla="*/ 3280531 h 6874470"/>
              <a:gd name="connsiteX176" fmla="*/ 9295031 w 11606661"/>
              <a:gd name="connsiteY176" fmla="*/ 2927503 h 6874470"/>
              <a:gd name="connsiteX177" fmla="*/ 9329755 w 11606661"/>
              <a:gd name="connsiteY177" fmla="*/ 2736521 h 6874470"/>
              <a:gd name="connsiteX178" fmla="*/ 9312393 w 11606661"/>
              <a:gd name="connsiteY178" fmla="*/ 2250384 h 6874470"/>
              <a:gd name="connsiteX179" fmla="*/ 9167710 w 11606661"/>
              <a:gd name="connsiteY179" fmla="*/ 1856845 h 6874470"/>
              <a:gd name="connsiteX180" fmla="*/ 9046175 w 11606661"/>
              <a:gd name="connsiteY180" fmla="*/ 1660075 h 6874470"/>
              <a:gd name="connsiteX181" fmla="*/ 8716297 w 11606661"/>
              <a:gd name="connsiteY181" fmla="*/ 1364921 h 6874470"/>
              <a:gd name="connsiteX182" fmla="*/ 8496378 w 11606661"/>
              <a:gd name="connsiteY182" fmla="*/ 1260749 h 6874470"/>
              <a:gd name="connsiteX183" fmla="*/ 8235948 w 11606661"/>
              <a:gd name="connsiteY183" fmla="*/ 1179726 h 6874470"/>
              <a:gd name="connsiteX184" fmla="*/ 7605127 w 11606661"/>
              <a:gd name="connsiteY184" fmla="*/ 1127640 h 6874470"/>
              <a:gd name="connsiteX185" fmla="*/ 6968520 w 11606661"/>
              <a:gd name="connsiteY185" fmla="*/ 1185513 h 6874470"/>
              <a:gd name="connsiteX186" fmla="*/ 6274039 w 11606661"/>
              <a:gd name="connsiteY186" fmla="*/ 1388070 h 6874470"/>
              <a:gd name="connsiteX187" fmla="*/ 5510110 w 11606661"/>
              <a:gd name="connsiteY187" fmla="*/ 1804759 h 6874470"/>
              <a:gd name="connsiteX188" fmla="*/ 5087634 w 11606661"/>
              <a:gd name="connsiteY188" fmla="*/ 2238810 h 6874470"/>
              <a:gd name="connsiteX189" fmla="*/ 4809841 w 11606661"/>
              <a:gd name="connsiteY189" fmla="*/ 2811756 h 6874470"/>
              <a:gd name="connsiteX190" fmla="*/ 4757755 w 11606661"/>
              <a:gd name="connsiteY190" fmla="*/ 3112698 h 6874470"/>
              <a:gd name="connsiteX191" fmla="*/ 4786692 w 11606661"/>
              <a:gd name="connsiteY191" fmla="*/ 3315255 h 6874470"/>
              <a:gd name="connsiteX192" fmla="*/ 5116570 w 11606661"/>
              <a:gd name="connsiteY192" fmla="*/ 3668283 h 6874470"/>
              <a:gd name="connsiteX193" fmla="*/ 5336489 w 11606661"/>
              <a:gd name="connsiteY193" fmla="*/ 3749306 h 6874470"/>
              <a:gd name="connsiteX194" fmla="*/ 5596920 w 11606661"/>
              <a:gd name="connsiteY194" fmla="*/ 3784030 h 6874470"/>
              <a:gd name="connsiteX195" fmla="*/ 5984672 w 11606661"/>
              <a:gd name="connsiteY195" fmla="*/ 3778243 h 6874470"/>
              <a:gd name="connsiteX196" fmla="*/ 6904859 w 11606661"/>
              <a:gd name="connsiteY196" fmla="*/ 3558324 h 6874470"/>
              <a:gd name="connsiteX197" fmla="*/ 7321548 w 11606661"/>
              <a:gd name="connsiteY197" fmla="*/ 3419427 h 6874470"/>
              <a:gd name="connsiteX198" fmla="*/ 8235948 w 11606661"/>
              <a:gd name="connsiteY198" fmla="*/ 3031675 h 6874470"/>
              <a:gd name="connsiteX199" fmla="*/ 9005664 w 11606661"/>
              <a:gd name="connsiteY199" fmla="*/ 2562901 h 6874470"/>
              <a:gd name="connsiteX200" fmla="*/ 9283456 w 11606661"/>
              <a:gd name="connsiteY200" fmla="*/ 2325620 h 6874470"/>
              <a:gd name="connsiteX201" fmla="*/ 9399203 w 11606661"/>
              <a:gd name="connsiteY201" fmla="*/ 2180936 h 6874470"/>
              <a:gd name="connsiteX202" fmla="*/ 9439715 w 11606661"/>
              <a:gd name="connsiteY202" fmla="*/ 2065189 h 6874470"/>
              <a:gd name="connsiteX203" fmla="*/ 9347117 w 11606661"/>
              <a:gd name="connsiteY203" fmla="*/ 1908931 h 6874470"/>
              <a:gd name="connsiteX204" fmla="*/ 9098261 w 11606661"/>
              <a:gd name="connsiteY204" fmla="*/ 1851058 h 6874470"/>
              <a:gd name="connsiteX205" fmla="*/ 8889917 w 11606661"/>
              <a:gd name="connsiteY205" fmla="*/ 1879994 h 6874470"/>
              <a:gd name="connsiteX206" fmla="*/ 8698935 w 11606661"/>
              <a:gd name="connsiteY206" fmla="*/ 1978379 h 6874470"/>
              <a:gd name="connsiteX207" fmla="*/ 8386418 w 11606661"/>
              <a:gd name="connsiteY207" fmla="*/ 2296683 h 6874470"/>
              <a:gd name="connsiteX208" fmla="*/ 8264884 w 11606661"/>
              <a:gd name="connsiteY208" fmla="*/ 2533964 h 6874470"/>
              <a:gd name="connsiteX209" fmla="*/ 8212798 w 11606661"/>
              <a:gd name="connsiteY209" fmla="*/ 2765458 h 6874470"/>
              <a:gd name="connsiteX210" fmla="*/ 8259097 w 11606661"/>
              <a:gd name="connsiteY210" fmla="*/ 3245807 h 6874470"/>
              <a:gd name="connsiteX211" fmla="*/ 8496378 w 11606661"/>
              <a:gd name="connsiteY211" fmla="*/ 3766668 h 6874470"/>
              <a:gd name="connsiteX212" fmla="*/ 8826256 w 11606661"/>
              <a:gd name="connsiteY212" fmla="*/ 4241230 h 6874470"/>
              <a:gd name="connsiteX213" fmla="*/ 9161922 w 11606661"/>
              <a:gd name="connsiteY213" fmla="*/ 4588470 h 6874470"/>
              <a:gd name="connsiteX214" fmla="*/ 9509163 w 11606661"/>
              <a:gd name="connsiteY214" fmla="*/ 4883625 h 6874470"/>
              <a:gd name="connsiteX215" fmla="*/ 9659634 w 11606661"/>
              <a:gd name="connsiteY215" fmla="*/ 5016734 h 6874470"/>
              <a:gd name="connsiteX216" fmla="*/ 9972150 w 11606661"/>
              <a:gd name="connsiteY216" fmla="*/ 5352400 h 6874470"/>
              <a:gd name="connsiteX217" fmla="*/ 10134196 w 11606661"/>
              <a:gd name="connsiteY217" fmla="*/ 5578106 h 6874470"/>
              <a:gd name="connsiteX218" fmla="*/ 10394626 w 11606661"/>
              <a:gd name="connsiteY218" fmla="*/ 5867473 h 6874470"/>
              <a:gd name="connsiteX219" fmla="*/ 10464074 w 11606661"/>
              <a:gd name="connsiteY219" fmla="*/ 5890622 h 6874470"/>
              <a:gd name="connsiteX220" fmla="*/ 10516160 w 11606661"/>
              <a:gd name="connsiteY220" fmla="*/ 5884835 h 6874470"/>
              <a:gd name="connsiteX221" fmla="*/ 10770803 w 11606661"/>
              <a:gd name="connsiteY221" fmla="*/ 5549169 h 6874470"/>
              <a:gd name="connsiteX222" fmla="*/ 11065958 w 11606661"/>
              <a:gd name="connsiteY222" fmla="*/ 4895200 h 6874470"/>
              <a:gd name="connsiteX223" fmla="*/ 11170130 w 11606661"/>
              <a:gd name="connsiteY223" fmla="*/ 4443787 h 6874470"/>
              <a:gd name="connsiteX224" fmla="*/ 11164343 w 11606661"/>
              <a:gd name="connsiteY224" fmla="*/ 4021311 h 6874470"/>
              <a:gd name="connsiteX225" fmla="*/ 11060170 w 11606661"/>
              <a:gd name="connsiteY225" fmla="*/ 3639346 h 6874470"/>
              <a:gd name="connsiteX226" fmla="*/ 10574034 w 11606661"/>
              <a:gd name="connsiteY226" fmla="*/ 3118486 h 6874470"/>
              <a:gd name="connsiteX227" fmla="*/ 10232580 w 11606661"/>
              <a:gd name="connsiteY227" fmla="*/ 3066400 h 6874470"/>
              <a:gd name="connsiteX228" fmla="*/ 9879553 w 11606661"/>
              <a:gd name="connsiteY228" fmla="*/ 3112698 h 6874470"/>
              <a:gd name="connsiteX229" fmla="*/ 9011451 w 11606661"/>
              <a:gd name="connsiteY229" fmla="*/ 3616197 h 6874470"/>
              <a:gd name="connsiteX230" fmla="*/ 7888707 w 11606661"/>
              <a:gd name="connsiteY230" fmla="*/ 4773665 h 6874470"/>
              <a:gd name="connsiteX231" fmla="*/ 7281036 w 11606661"/>
              <a:gd name="connsiteY231" fmla="*/ 5543382 h 6874470"/>
              <a:gd name="connsiteX232" fmla="*/ 7032180 w 11606661"/>
              <a:gd name="connsiteY232" fmla="*/ 5890622 h 6874470"/>
              <a:gd name="connsiteX233" fmla="*/ 6910646 w 11606661"/>
              <a:gd name="connsiteY233" fmla="*/ 6064243 h 6874470"/>
              <a:gd name="connsiteX234" fmla="*/ 6881710 w 11606661"/>
              <a:gd name="connsiteY234" fmla="*/ 6133691 h 6874470"/>
              <a:gd name="connsiteX235" fmla="*/ 6916434 w 11606661"/>
              <a:gd name="connsiteY235" fmla="*/ 6035306 h 6874470"/>
              <a:gd name="connsiteX236" fmla="*/ 6893284 w 11606661"/>
              <a:gd name="connsiteY236" fmla="*/ 5427635 h 6874470"/>
              <a:gd name="connsiteX237" fmla="*/ 6725451 w 11606661"/>
              <a:gd name="connsiteY237" fmla="*/ 4982010 h 6874470"/>
              <a:gd name="connsiteX238" fmla="*/ 6563406 w 11606661"/>
              <a:gd name="connsiteY238" fmla="*/ 4715792 h 6874470"/>
              <a:gd name="connsiteX239" fmla="*/ 6412935 w 11606661"/>
              <a:gd name="connsiteY239" fmla="*/ 4542172 h 6874470"/>
              <a:gd name="connsiteX240" fmla="*/ 6059907 w 11606661"/>
              <a:gd name="connsiteY240" fmla="*/ 4270167 h 6874470"/>
              <a:gd name="connsiteX241" fmla="*/ 5822626 w 11606661"/>
              <a:gd name="connsiteY241" fmla="*/ 4160207 h 6874470"/>
              <a:gd name="connsiteX242" fmla="*/ 5278616 w 11606661"/>
              <a:gd name="connsiteY242" fmla="*/ 4038673 h 6874470"/>
              <a:gd name="connsiteX243" fmla="*/ 4885077 w 11606661"/>
              <a:gd name="connsiteY243" fmla="*/ 4021311 h 6874470"/>
              <a:gd name="connsiteX244" fmla="*/ 4537836 w 11606661"/>
              <a:gd name="connsiteY244" fmla="*/ 4050248 h 6874470"/>
              <a:gd name="connsiteX245" fmla="*/ 3825993 w 11606661"/>
              <a:gd name="connsiteY245" fmla="*/ 4200719 h 6874470"/>
              <a:gd name="connsiteX246" fmla="*/ 3229897 w 11606661"/>
              <a:gd name="connsiteY246" fmla="*/ 4391701 h 6874470"/>
              <a:gd name="connsiteX247" fmla="*/ 2732186 w 11606661"/>
              <a:gd name="connsiteY247" fmla="*/ 4704217 h 6874470"/>
              <a:gd name="connsiteX248" fmla="*/ 2593289 w 11606661"/>
              <a:gd name="connsiteY248" fmla="*/ 4900987 h 6874470"/>
              <a:gd name="connsiteX249" fmla="*/ 2471755 w 11606661"/>
              <a:gd name="connsiteY249" fmla="*/ 5607043 h 6874470"/>
              <a:gd name="connsiteX250" fmla="*/ 2818996 w 11606661"/>
              <a:gd name="connsiteY250" fmla="*/ 6289949 h 6874470"/>
              <a:gd name="connsiteX251" fmla="*/ 3154661 w 11606661"/>
              <a:gd name="connsiteY251" fmla="*/ 6561954 h 6874470"/>
              <a:gd name="connsiteX252" fmla="*/ 4196383 w 11606661"/>
              <a:gd name="connsiteY252" fmla="*/ 6857108 h 6874470"/>
              <a:gd name="connsiteX253" fmla="*/ 4867715 w 11606661"/>
              <a:gd name="connsiteY253" fmla="*/ 6874470 h 6874470"/>
              <a:gd name="connsiteX254" fmla="*/ 6187229 w 11606661"/>
              <a:gd name="connsiteY254" fmla="*/ 6677701 h 6874470"/>
              <a:gd name="connsiteX255" fmla="*/ 7419932 w 11606661"/>
              <a:gd name="connsiteY255" fmla="*/ 6243650 h 6874470"/>
              <a:gd name="connsiteX256" fmla="*/ 8311183 w 11606661"/>
              <a:gd name="connsiteY256" fmla="*/ 5757513 h 6874470"/>
              <a:gd name="connsiteX257" fmla="*/ 8652636 w 11606661"/>
              <a:gd name="connsiteY257" fmla="*/ 5502870 h 6874470"/>
              <a:gd name="connsiteX258" fmla="*/ 9121411 w 11606661"/>
              <a:gd name="connsiteY258" fmla="*/ 5028308 h 6874470"/>
              <a:gd name="connsiteX259" fmla="*/ 9248732 w 11606661"/>
              <a:gd name="connsiteY259" fmla="*/ 4819964 h 6874470"/>
              <a:gd name="connsiteX260" fmla="*/ 9312393 w 11606661"/>
              <a:gd name="connsiteY260" fmla="*/ 4611620 h 6874470"/>
              <a:gd name="connsiteX261" fmla="*/ 9352905 w 11606661"/>
              <a:gd name="connsiteY261" fmla="*/ 4165994 h 6874470"/>
              <a:gd name="connsiteX262" fmla="*/ 9347117 w 11606661"/>
              <a:gd name="connsiteY262" fmla="*/ 3627772 h 6874470"/>
              <a:gd name="connsiteX263" fmla="*/ 9306606 w 11606661"/>
              <a:gd name="connsiteY263" fmla="*/ 3037463 h 6874470"/>
              <a:gd name="connsiteX264" fmla="*/ 9086687 w 11606661"/>
              <a:gd name="connsiteY264" fmla="*/ 2597625 h 6874470"/>
              <a:gd name="connsiteX265" fmla="*/ 8907279 w 11606661"/>
              <a:gd name="connsiteY265" fmla="*/ 2429792 h 6874470"/>
              <a:gd name="connsiteX266" fmla="*/ 8669998 w 11606661"/>
              <a:gd name="connsiteY266" fmla="*/ 2319832 h 6874470"/>
              <a:gd name="connsiteX267" fmla="*/ 7923431 w 11606661"/>
              <a:gd name="connsiteY267" fmla="*/ 2250384 h 6874470"/>
              <a:gd name="connsiteX268" fmla="*/ 7472018 w 11606661"/>
              <a:gd name="connsiteY268" fmla="*/ 2279321 h 6874470"/>
              <a:gd name="connsiteX269" fmla="*/ 6233527 w 11606661"/>
              <a:gd name="connsiteY269" fmla="*/ 2470303 h 6874470"/>
              <a:gd name="connsiteX270" fmla="*/ 5041335 w 11606661"/>
              <a:gd name="connsiteY270" fmla="*/ 2748096 h 6874470"/>
              <a:gd name="connsiteX271" fmla="*/ 4555198 w 11606661"/>
              <a:gd name="connsiteY271" fmla="*/ 2886992 h 6874470"/>
              <a:gd name="connsiteX272" fmla="*/ 4115360 w 11606661"/>
              <a:gd name="connsiteY272" fmla="*/ 2939078 h 6874470"/>
              <a:gd name="connsiteX273" fmla="*/ 4051699 w 11606661"/>
              <a:gd name="connsiteY273" fmla="*/ 2892779 h 6874470"/>
              <a:gd name="connsiteX274" fmla="*/ 3907016 w 11606661"/>
              <a:gd name="connsiteY274" fmla="*/ 2441367 h 6874470"/>
              <a:gd name="connsiteX275" fmla="*/ 3721821 w 11606661"/>
              <a:gd name="connsiteY275" fmla="*/ 2065189 h 6874470"/>
              <a:gd name="connsiteX276" fmla="*/ 3316707 w 11606661"/>
              <a:gd name="connsiteY276" fmla="*/ 1804759 h 6874470"/>
              <a:gd name="connsiteX277" fmla="*/ 2934743 w 11606661"/>
              <a:gd name="connsiteY277" fmla="*/ 1735311 h 6874470"/>
              <a:gd name="connsiteX278" fmla="*/ 2344434 w 11606661"/>
              <a:gd name="connsiteY278" fmla="*/ 1717949 h 6874470"/>
              <a:gd name="connsiteX279" fmla="*/ 1181178 w 11606661"/>
              <a:gd name="connsiteY279" fmla="*/ 1839483 h 6874470"/>
              <a:gd name="connsiteX280" fmla="*/ 174180 w 11606661"/>
              <a:gd name="connsiteY280" fmla="*/ 2169362 h 6874470"/>
              <a:gd name="connsiteX281" fmla="*/ 560 w 11606661"/>
              <a:gd name="connsiteY281" fmla="*/ 2308258 h 6874470"/>
              <a:gd name="connsiteX282" fmla="*/ 6348 w 11606661"/>
              <a:gd name="connsiteY282" fmla="*/ 2342982 h 6874470"/>
              <a:gd name="connsiteX283" fmla="*/ 423036 w 11606661"/>
              <a:gd name="connsiteY283" fmla="*/ 2337194 h 6874470"/>
              <a:gd name="connsiteX284" fmla="*/ 2008768 w 11606661"/>
              <a:gd name="connsiteY284" fmla="*/ 1891569 h 6874470"/>
              <a:gd name="connsiteX285" fmla="*/ 2703249 w 11606661"/>
              <a:gd name="connsiteY285" fmla="*/ 1694800 h 6874470"/>
              <a:gd name="connsiteX286" fmla="*/ 3779694 w 11606661"/>
              <a:gd name="connsiteY286" fmla="*/ 1382283 h 6874470"/>
              <a:gd name="connsiteX287" fmla="*/ 4161659 w 11606661"/>
              <a:gd name="connsiteY287" fmla="*/ 1283898 h 6874470"/>
              <a:gd name="connsiteX288" fmla="*/ 4300555 w 11606661"/>
              <a:gd name="connsiteY288" fmla="*/ 1249174 h 6874470"/>
              <a:gd name="connsiteX289" fmla="*/ 4254256 w 11606661"/>
              <a:gd name="connsiteY289" fmla="*/ 1353346 h 6874470"/>
              <a:gd name="connsiteX290" fmla="*/ 4011188 w 11606661"/>
              <a:gd name="connsiteY290" fmla="*/ 1752673 h 6874470"/>
              <a:gd name="connsiteX291" fmla="*/ 3889654 w 11606661"/>
              <a:gd name="connsiteY291" fmla="*/ 2065189 h 6874470"/>
              <a:gd name="connsiteX292" fmla="*/ 3860717 w 11606661"/>
              <a:gd name="connsiteY292" fmla="*/ 2395068 h 6874470"/>
              <a:gd name="connsiteX293" fmla="*/ 3982251 w 11606661"/>
              <a:gd name="connsiteY293" fmla="*/ 2724946 h 6874470"/>
              <a:gd name="connsiteX294" fmla="*/ 4161659 w 11606661"/>
              <a:gd name="connsiteY294" fmla="*/ 2950653 h 6874470"/>
              <a:gd name="connsiteX295" fmla="*/ 4780905 w 11606661"/>
              <a:gd name="connsiteY295" fmla="*/ 3315255 h 6874470"/>
              <a:gd name="connsiteX296" fmla="*/ 5180231 w 11606661"/>
              <a:gd name="connsiteY296" fmla="*/ 3454151 h 6874470"/>
              <a:gd name="connsiteX297" fmla="*/ 5735816 w 11606661"/>
              <a:gd name="connsiteY297" fmla="*/ 3610410 h 6874470"/>
              <a:gd name="connsiteX298" fmla="*/ 6297188 w 11606661"/>
              <a:gd name="connsiteY298" fmla="*/ 3731944 h 6874470"/>
              <a:gd name="connsiteX299" fmla="*/ 7055330 w 11606661"/>
              <a:gd name="connsiteY299" fmla="*/ 3853478 h 6874470"/>
              <a:gd name="connsiteX300" fmla="*/ 7755598 w 11606661"/>
              <a:gd name="connsiteY300" fmla="*/ 3928713 h 6874470"/>
              <a:gd name="connsiteX301" fmla="*/ 8565826 w 11606661"/>
              <a:gd name="connsiteY301" fmla="*/ 3963437 h 6874470"/>
              <a:gd name="connsiteX302" fmla="*/ 11013872 w 11606661"/>
              <a:gd name="connsiteY302" fmla="*/ 3801392 h 6874470"/>
              <a:gd name="connsiteX303" fmla="*/ 11366899 w 11606661"/>
              <a:gd name="connsiteY303" fmla="*/ 3697220 h 6874470"/>
              <a:gd name="connsiteX304" fmla="*/ 11557882 w 11606661"/>
              <a:gd name="connsiteY304" fmla="*/ 3552536 h 6874470"/>
              <a:gd name="connsiteX305" fmla="*/ 11604180 w 11606661"/>
              <a:gd name="connsiteY305" fmla="*/ 3384703 h 6874470"/>
              <a:gd name="connsiteX306" fmla="*/ 11199067 w 11606661"/>
              <a:gd name="connsiteY306" fmla="*/ 2840693 h 6874470"/>
              <a:gd name="connsiteX307" fmla="*/ 10267305 w 11606661"/>
              <a:gd name="connsiteY307" fmla="*/ 2464516 h 6874470"/>
              <a:gd name="connsiteX308" fmla="*/ 8739446 w 11606661"/>
              <a:gd name="connsiteY308" fmla="*/ 2325620 h 6874470"/>
              <a:gd name="connsiteX309" fmla="*/ 7917644 w 11606661"/>
              <a:gd name="connsiteY309" fmla="*/ 2348769 h 6874470"/>
              <a:gd name="connsiteX310" fmla="*/ 6586555 w 11606661"/>
              <a:gd name="connsiteY310" fmla="*/ 2568688 h 6874470"/>
              <a:gd name="connsiteX311" fmla="*/ 6100418 w 11606661"/>
              <a:gd name="connsiteY311" fmla="*/ 2742308 h 6874470"/>
              <a:gd name="connsiteX312" fmla="*/ 5892074 w 11606661"/>
              <a:gd name="connsiteY312" fmla="*/ 2852268 h 6874470"/>
              <a:gd name="connsiteX313" fmla="*/ 5874712 w 11606661"/>
              <a:gd name="connsiteY313" fmla="*/ 2881205 h 6874470"/>
              <a:gd name="connsiteX314" fmla="*/ 5932586 w 11606661"/>
              <a:gd name="connsiteY314" fmla="*/ 2886992 h 6874470"/>
              <a:gd name="connsiteX315" fmla="*/ 6083056 w 11606661"/>
              <a:gd name="connsiteY315" fmla="*/ 2823331 h 6874470"/>
              <a:gd name="connsiteX316" fmla="*/ 6609705 w 11606661"/>
              <a:gd name="connsiteY316" fmla="*/ 2221448 h 6874470"/>
              <a:gd name="connsiteX317" fmla="*/ 6673365 w 11606661"/>
              <a:gd name="connsiteY317" fmla="*/ 1995741 h 6874470"/>
              <a:gd name="connsiteX318" fmla="*/ 6499745 w 11606661"/>
              <a:gd name="connsiteY318" fmla="*/ 1781610 h 6874470"/>
              <a:gd name="connsiteX319" fmla="*/ 6239315 w 11606661"/>
              <a:gd name="connsiteY319" fmla="*/ 1752673 h 6874470"/>
              <a:gd name="connsiteX320" fmla="*/ 5816839 w 11606661"/>
              <a:gd name="connsiteY320" fmla="*/ 1822121 h 6874470"/>
              <a:gd name="connsiteX321" fmla="*/ 4746180 w 11606661"/>
              <a:gd name="connsiteY321" fmla="*/ 2238810 h 6874470"/>
              <a:gd name="connsiteX322" fmla="*/ 4294768 w 11606661"/>
              <a:gd name="connsiteY322" fmla="*/ 2533964 h 6874470"/>
              <a:gd name="connsiteX323" fmla="*/ 4034337 w 11606661"/>
              <a:gd name="connsiteY323" fmla="*/ 2794394 h 6874470"/>
              <a:gd name="connsiteX324" fmla="*/ 3988039 w 11606661"/>
              <a:gd name="connsiteY324" fmla="*/ 3002739 h 6874470"/>
              <a:gd name="connsiteX325" fmla="*/ 4138510 w 11606661"/>
              <a:gd name="connsiteY325" fmla="*/ 3147422 h 6874470"/>
              <a:gd name="connsiteX326" fmla="*/ 4780905 w 11606661"/>
              <a:gd name="connsiteY326" fmla="*/ 3222658 h 6874470"/>
              <a:gd name="connsiteX327" fmla="*/ 5724241 w 11606661"/>
              <a:gd name="connsiteY327" fmla="*/ 3049037 h 6874470"/>
              <a:gd name="connsiteX328" fmla="*/ 6175654 w 11606661"/>
              <a:gd name="connsiteY328" fmla="*/ 2927503 h 6874470"/>
              <a:gd name="connsiteX329" fmla="*/ 6603917 w 11606661"/>
              <a:gd name="connsiteY329" fmla="*/ 2759670 h 6874470"/>
              <a:gd name="connsiteX330" fmla="*/ 6846986 w 11606661"/>
              <a:gd name="connsiteY330" fmla="*/ 2620774 h 6874470"/>
              <a:gd name="connsiteX331" fmla="*/ 6916434 w 11606661"/>
              <a:gd name="connsiteY331" fmla="*/ 2533964 h 6874470"/>
              <a:gd name="connsiteX332" fmla="*/ 6846986 w 11606661"/>
              <a:gd name="connsiteY332" fmla="*/ 2447154 h 6874470"/>
              <a:gd name="connsiteX333" fmla="*/ 6690727 w 11606661"/>
              <a:gd name="connsiteY333" fmla="*/ 2406643 h 6874470"/>
              <a:gd name="connsiteX334" fmla="*/ 6447659 w 11606661"/>
              <a:gd name="connsiteY334" fmla="*/ 2377706 h 6874470"/>
              <a:gd name="connsiteX335" fmla="*/ 5677943 w 11606661"/>
              <a:gd name="connsiteY335" fmla="*/ 2452941 h 6874470"/>
              <a:gd name="connsiteX336" fmla="*/ 5319127 w 11606661"/>
              <a:gd name="connsiteY336" fmla="*/ 2539751 h 6874470"/>
              <a:gd name="connsiteX337" fmla="*/ 5139720 w 11606661"/>
              <a:gd name="connsiteY337" fmla="*/ 2603412 h 6874470"/>
              <a:gd name="connsiteX338" fmla="*/ 5093421 w 11606661"/>
              <a:gd name="connsiteY338" fmla="*/ 2626562 h 687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11606661" h="6874470">
                <a:moveTo>
                  <a:pt x="1678889" y="85919"/>
                </a:moveTo>
                <a:cubicBezTo>
                  <a:pt x="1682747" y="74344"/>
                  <a:pt x="1689451" y="63353"/>
                  <a:pt x="1690464" y="51194"/>
                </a:cubicBezTo>
                <a:cubicBezTo>
                  <a:pt x="1699908" y="-62119"/>
                  <a:pt x="1521629" y="46506"/>
                  <a:pt x="1464758" y="56982"/>
                </a:cubicBezTo>
                <a:cubicBezTo>
                  <a:pt x="1458971" y="62769"/>
                  <a:pt x="1454679" y="70609"/>
                  <a:pt x="1447396" y="74344"/>
                </a:cubicBezTo>
                <a:cubicBezTo>
                  <a:pt x="1281903" y="159212"/>
                  <a:pt x="1308071" y="149724"/>
                  <a:pt x="1221689" y="178516"/>
                </a:cubicBezTo>
                <a:cubicBezTo>
                  <a:pt x="1121713" y="245169"/>
                  <a:pt x="1165948" y="216156"/>
                  <a:pt x="938110" y="346349"/>
                </a:cubicBezTo>
                <a:cubicBezTo>
                  <a:pt x="932813" y="349376"/>
                  <a:pt x="926535" y="350207"/>
                  <a:pt x="920748" y="352136"/>
                </a:cubicBezTo>
                <a:cubicBezTo>
                  <a:pt x="818505" y="421584"/>
                  <a:pt x="701416" y="473083"/>
                  <a:pt x="614018" y="560481"/>
                </a:cubicBezTo>
                <a:cubicBezTo>
                  <a:pt x="573718" y="600781"/>
                  <a:pt x="618780" y="557990"/>
                  <a:pt x="579294" y="589417"/>
                </a:cubicBezTo>
                <a:cubicBezTo>
                  <a:pt x="490189" y="660337"/>
                  <a:pt x="400187" y="730193"/>
                  <a:pt x="313077" y="803549"/>
                </a:cubicBezTo>
                <a:cubicBezTo>
                  <a:pt x="290122" y="822880"/>
                  <a:pt x="267957" y="843613"/>
                  <a:pt x="249416" y="867210"/>
                </a:cubicBezTo>
                <a:cubicBezTo>
                  <a:pt x="185755" y="948233"/>
                  <a:pt x="120258" y="1027846"/>
                  <a:pt x="58434" y="1110278"/>
                </a:cubicBezTo>
                <a:cubicBezTo>
                  <a:pt x="50669" y="1120631"/>
                  <a:pt x="45878" y="1132987"/>
                  <a:pt x="41072" y="1145002"/>
                </a:cubicBezTo>
                <a:cubicBezTo>
                  <a:pt x="38118" y="1152387"/>
                  <a:pt x="36481" y="1160288"/>
                  <a:pt x="35284" y="1168151"/>
                </a:cubicBezTo>
                <a:cubicBezTo>
                  <a:pt x="22971" y="1249065"/>
                  <a:pt x="12135" y="1330197"/>
                  <a:pt x="560" y="1411220"/>
                </a:cubicBezTo>
                <a:cubicBezTo>
                  <a:pt x="38110" y="1523867"/>
                  <a:pt x="8672" y="1453914"/>
                  <a:pt x="197330" y="1619564"/>
                </a:cubicBezTo>
                <a:cubicBezTo>
                  <a:pt x="213010" y="1633332"/>
                  <a:pt x="229403" y="1648382"/>
                  <a:pt x="249416" y="1654288"/>
                </a:cubicBezTo>
                <a:cubicBezTo>
                  <a:pt x="367092" y="1689012"/>
                  <a:pt x="484112" y="1726040"/>
                  <a:pt x="602444" y="1758460"/>
                </a:cubicBezTo>
                <a:cubicBezTo>
                  <a:pt x="625079" y="1764661"/>
                  <a:pt x="648470" y="1768548"/>
                  <a:pt x="671892" y="1770035"/>
                </a:cubicBezTo>
                <a:cubicBezTo>
                  <a:pt x="891673" y="1783989"/>
                  <a:pt x="1111730" y="1793184"/>
                  <a:pt x="1331649" y="1804759"/>
                </a:cubicBezTo>
                <a:lnTo>
                  <a:pt x="2332859" y="1770035"/>
                </a:lnTo>
                <a:lnTo>
                  <a:pt x="2460180" y="1764248"/>
                </a:lnTo>
                <a:cubicBezTo>
                  <a:pt x="2506541" y="1761224"/>
                  <a:pt x="2552812" y="1756924"/>
                  <a:pt x="2599077" y="1752673"/>
                </a:cubicBezTo>
                <a:cubicBezTo>
                  <a:pt x="3598850" y="1660802"/>
                  <a:pt x="3215635" y="1682455"/>
                  <a:pt x="3640798" y="1660075"/>
                </a:cubicBezTo>
                <a:lnTo>
                  <a:pt x="4248469" y="1579053"/>
                </a:lnTo>
                <a:cubicBezTo>
                  <a:pt x="4455991" y="1549654"/>
                  <a:pt x="4219447" y="1569966"/>
                  <a:pt x="4416302" y="1555903"/>
                </a:cubicBezTo>
                <a:lnTo>
                  <a:pt x="4850353" y="1486455"/>
                </a:lnTo>
                <a:cubicBezTo>
                  <a:pt x="4920656" y="1474738"/>
                  <a:pt x="4883619" y="1473264"/>
                  <a:pt x="4954525" y="1469093"/>
                </a:cubicBezTo>
                <a:cubicBezTo>
                  <a:pt x="5035499" y="1464330"/>
                  <a:pt x="5116570" y="1461377"/>
                  <a:pt x="5197593" y="1457519"/>
                </a:cubicBezTo>
                <a:cubicBezTo>
                  <a:pt x="5275493" y="1464601"/>
                  <a:pt x="5358897" y="1431092"/>
                  <a:pt x="5405937" y="1492243"/>
                </a:cubicBezTo>
                <a:cubicBezTo>
                  <a:pt x="5420295" y="1510907"/>
                  <a:pt x="5432945" y="1530825"/>
                  <a:pt x="5446449" y="1550116"/>
                </a:cubicBezTo>
                <a:cubicBezTo>
                  <a:pt x="5425229" y="1611848"/>
                  <a:pt x="5407031" y="1674703"/>
                  <a:pt x="5382788" y="1735311"/>
                </a:cubicBezTo>
                <a:cubicBezTo>
                  <a:pt x="5379698" y="1743035"/>
                  <a:pt x="5337095" y="1775288"/>
                  <a:pt x="5336489" y="1775822"/>
                </a:cubicBezTo>
                <a:cubicBezTo>
                  <a:pt x="5231927" y="1867979"/>
                  <a:pt x="5130628" y="1963889"/>
                  <a:pt x="5023973" y="2053615"/>
                </a:cubicBezTo>
                <a:cubicBezTo>
                  <a:pt x="5008775" y="2066401"/>
                  <a:pt x="4989735" y="2073838"/>
                  <a:pt x="4971887" y="2082551"/>
                </a:cubicBezTo>
                <a:lnTo>
                  <a:pt x="4288980" y="2412430"/>
                </a:lnTo>
                <a:cubicBezTo>
                  <a:pt x="4254053" y="2429380"/>
                  <a:pt x="4220625" y="2449538"/>
                  <a:pt x="4184808" y="2464516"/>
                </a:cubicBezTo>
                <a:lnTo>
                  <a:pt x="3229897" y="2863843"/>
                </a:lnTo>
                <a:cubicBezTo>
                  <a:pt x="3125265" y="2907120"/>
                  <a:pt x="2986853" y="2951455"/>
                  <a:pt x="2888444" y="3002739"/>
                </a:cubicBezTo>
                <a:cubicBezTo>
                  <a:pt x="2675588" y="3113664"/>
                  <a:pt x="2462653" y="3225179"/>
                  <a:pt x="2257624" y="3349979"/>
                </a:cubicBezTo>
                <a:cubicBezTo>
                  <a:pt x="2195594" y="3387736"/>
                  <a:pt x="2127658" y="3426912"/>
                  <a:pt x="2089791" y="3488875"/>
                </a:cubicBezTo>
                <a:lnTo>
                  <a:pt x="1962469" y="3697220"/>
                </a:lnTo>
                <a:cubicBezTo>
                  <a:pt x="1964398" y="3704936"/>
                  <a:pt x="1964310" y="3713463"/>
                  <a:pt x="1968256" y="3720369"/>
                </a:cubicBezTo>
                <a:cubicBezTo>
                  <a:pt x="1972317" y="3727475"/>
                  <a:pt x="1978028" y="3734668"/>
                  <a:pt x="1985618" y="3737731"/>
                </a:cubicBezTo>
                <a:cubicBezTo>
                  <a:pt x="2088635" y="3779299"/>
                  <a:pt x="2193066" y="3817409"/>
                  <a:pt x="2298135" y="3853478"/>
                </a:cubicBezTo>
                <a:cubicBezTo>
                  <a:pt x="2346386" y="3870042"/>
                  <a:pt x="2470561" y="3886391"/>
                  <a:pt x="2506479" y="3888202"/>
                </a:cubicBezTo>
                <a:cubicBezTo>
                  <a:pt x="2691529" y="3897532"/>
                  <a:pt x="2876869" y="3899777"/>
                  <a:pt x="3062064" y="3905564"/>
                </a:cubicBezTo>
                <a:cubicBezTo>
                  <a:pt x="3162378" y="3899777"/>
                  <a:pt x="3262861" y="3896411"/>
                  <a:pt x="3363006" y="3888202"/>
                </a:cubicBezTo>
                <a:cubicBezTo>
                  <a:pt x="4359588" y="3806515"/>
                  <a:pt x="3832483" y="3830781"/>
                  <a:pt x="4260044" y="3812967"/>
                </a:cubicBezTo>
                <a:cubicBezTo>
                  <a:pt x="4804076" y="3739448"/>
                  <a:pt x="4289874" y="3806053"/>
                  <a:pt x="5388575" y="3697220"/>
                </a:cubicBezTo>
                <a:cubicBezTo>
                  <a:pt x="5492878" y="3686888"/>
                  <a:pt x="5596602" y="3670729"/>
                  <a:pt x="5701092" y="3662496"/>
                </a:cubicBezTo>
                <a:lnTo>
                  <a:pt x="7853983" y="3483088"/>
                </a:lnTo>
                <a:cubicBezTo>
                  <a:pt x="9295695" y="3333820"/>
                  <a:pt x="9255964" y="3342641"/>
                  <a:pt x="8704722" y="3355767"/>
                </a:cubicBezTo>
                <a:cubicBezTo>
                  <a:pt x="7691622" y="3515730"/>
                  <a:pt x="6012362" y="3773550"/>
                  <a:pt x="5353851" y="3975012"/>
                </a:cubicBezTo>
                <a:cubicBezTo>
                  <a:pt x="4931375" y="4104263"/>
                  <a:pt x="4497758" y="4201531"/>
                  <a:pt x="4086424" y="4362764"/>
                </a:cubicBezTo>
                <a:cubicBezTo>
                  <a:pt x="3869219" y="4447903"/>
                  <a:pt x="3681310" y="4594258"/>
                  <a:pt x="3478753" y="4710005"/>
                </a:cubicBezTo>
                <a:cubicBezTo>
                  <a:pt x="3449816" y="4796815"/>
                  <a:pt x="3382965" y="4879371"/>
                  <a:pt x="3391943" y="4970435"/>
                </a:cubicBezTo>
                <a:cubicBezTo>
                  <a:pt x="3410673" y="5160410"/>
                  <a:pt x="3669053" y="5144736"/>
                  <a:pt x="3773907" y="5161417"/>
                </a:cubicBezTo>
                <a:cubicBezTo>
                  <a:pt x="3988039" y="5078465"/>
                  <a:pt x="4210758" y="5014958"/>
                  <a:pt x="4416302" y="4912562"/>
                </a:cubicBezTo>
                <a:cubicBezTo>
                  <a:pt x="4738847" y="4751881"/>
                  <a:pt x="5055625" y="4576614"/>
                  <a:pt x="5353851" y="4374339"/>
                </a:cubicBezTo>
                <a:cubicBezTo>
                  <a:pt x="5575699" y="4223868"/>
                  <a:pt x="5800396" y="4077514"/>
                  <a:pt x="6019396" y="3922926"/>
                </a:cubicBezTo>
                <a:cubicBezTo>
                  <a:pt x="6062987" y="3892156"/>
                  <a:pt x="6102399" y="3855663"/>
                  <a:pt x="6140930" y="3818754"/>
                </a:cubicBezTo>
                <a:cubicBezTo>
                  <a:pt x="6285739" y="3680042"/>
                  <a:pt x="6430515" y="3541119"/>
                  <a:pt x="6569193" y="3396278"/>
                </a:cubicBezTo>
                <a:cubicBezTo>
                  <a:pt x="6604415" y="3359491"/>
                  <a:pt x="6634967" y="3318038"/>
                  <a:pt x="6661791" y="3274744"/>
                </a:cubicBezTo>
                <a:cubicBezTo>
                  <a:pt x="6745092" y="3140294"/>
                  <a:pt x="6823547" y="3002810"/>
                  <a:pt x="6899072" y="2863843"/>
                </a:cubicBezTo>
                <a:cubicBezTo>
                  <a:pt x="6920119" y="2825117"/>
                  <a:pt x="6936434" y="2783851"/>
                  <a:pt x="6951158" y="2742308"/>
                </a:cubicBezTo>
                <a:cubicBezTo>
                  <a:pt x="7061707" y="2430402"/>
                  <a:pt x="7043421" y="2506919"/>
                  <a:pt x="7078479" y="2308258"/>
                </a:cubicBezTo>
                <a:cubicBezTo>
                  <a:pt x="7082337" y="2213731"/>
                  <a:pt x="7088503" y="2119271"/>
                  <a:pt x="7090054" y="2024678"/>
                </a:cubicBezTo>
                <a:cubicBezTo>
                  <a:pt x="7090435" y="2001452"/>
                  <a:pt x="7092080" y="1977106"/>
                  <a:pt x="7084267" y="1955230"/>
                </a:cubicBezTo>
                <a:cubicBezTo>
                  <a:pt x="7062787" y="1895086"/>
                  <a:pt x="7032491" y="1838384"/>
                  <a:pt x="7003244" y="1781610"/>
                </a:cubicBezTo>
                <a:cubicBezTo>
                  <a:pt x="6999496" y="1774334"/>
                  <a:pt x="6992900" y="1768459"/>
                  <a:pt x="6985882" y="1764248"/>
                </a:cubicBezTo>
                <a:cubicBezTo>
                  <a:pt x="6963689" y="1750932"/>
                  <a:pt x="6939583" y="1741099"/>
                  <a:pt x="6916434" y="1729524"/>
                </a:cubicBezTo>
                <a:cubicBezTo>
                  <a:pt x="6891355" y="1739169"/>
                  <a:pt x="6862917" y="1742640"/>
                  <a:pt x="6841198" y="1758460"/>
                </a:cubicBezTo>
                <a:cubicBezTo>
                  <a:pt x="6705798" y="1857085"/>
                  <a:pt x="6579639" y="1967820"/>
                  <a:pt x="6447659" y="2070977"/>
                </a:cubicBezTo>
                <a:cubicBezTo>
                  <a:pt x="6411787" y="2099015"/>
                  <a:pt x="6376175" y="2127658"/>
                  <a:pt x="6337699" y="2152000"/>
                </a:cubicBezTo>
                <a:cubicBezTo>
                  <a:pt x="5251983" y="2838881"/>
                  <a:pt x="5762765" y="2542025"/>
                  <a:pt x="4688307" y="3124273"/>
                </a:cubicBezTo>
                <a:cubicBezTo>
                  <a:pt x="4609389" y="3167039"/>
                  <a:pt x="4525431" y="3201386"/>
                  <a:pt x="4451026" y="3251594"/>
                </a:cubicBezTo>
                <a:lnTo>
                  <a:pt x="3739183" y="3731944"/>
                </a:lnTo>
                <a:cubicBezTo>
                  <a:pt x="3690955" y="3812967"/>
                  <a:pt x="3627606" y="3886725"/>
                  <a:pt x="3594499" y="3975012"/>
                </a:cubicBezTo>
                <a:cubicBezTo>
                  <a:pt x="3588254" y="3991665"/>
                  <a:pt x="3618168" y="4004022"/>
                  <a:pt x="3635011" y="4009736"/>
                </a:cubicBezTo>
                <a:cubicBezTo>
                  <a:pt x="3875891" y="4091463"/>
                  <a:pt x="3870825" y="4081434"/>
                  <a:pt x="4074849" y="4096546"/>
                </a:cubicBezTo>
                <a:cubicBezTo>
                  <a:pt x="4333350" y="4067609"/>
                  <a:pt x="4593438" y="4050414"/>
                  <a:pt x="4850353" y="4009736"/>
                </a:cubicBezTo>
                <a:cubicBezTo>
                  <a:pt x="5288341" y="3940388"/>
                  <a:pt x="5722049" y="3846263"/>
                  <a:pt x="6158292" y="3766668"/>
                </a:cubicBezTo>
                <a:cubicBezTo>
                  <a:pt x="6271858" y="3745947"/>
                  <a:pt x="6386228" y="3729780"/>
                  <a:pt x="6499745" y="3708794"/>
                </a:cubicBezTo>
                <a:lnTo>
                  <a:pt x="7877132" y="3454151"/>
                </a:lnTo>
                <a:cubicBezTo>
                  <a:pt x="8170132" y="3400810"/>
                  <a:pt x="8468023" y="3370676"/>
                  <a:pt x="8756808" y="3297893"/>
                </a:cubicBezTo>
                <a:cubicBezTo>
                  <a:pt x="8994089" y="3238091"/>
                  <a:pt x="9238206" y="3200788"/>
                  <a:pt x="9468651" y="3118486"/>
                </a:cubicBezTo>
                <a:lnTo>
                  <a:pt x="9711720" y="3031675"/>
                </a:lnTo>
                <a:cubicBezTo>
                  <a:pt x="9700145" y="3027817"/>
                  <a:pt x="9688960" y="3017708"/>
                  <a:pt x="9676996" y="3020101"/>
                </a:cubicBezTo>
                <a:cubicBezTo>
                  <a:pt x="9584121" y="3038676"/>
                  <a:pt x="9589468" y="3038180"/>
                  <a:pt x="9549674" y="3077974"/>
                </a:cubicBezTo>
                <a:cubicBezTo>
                  <a:pt x="9545816" y="3110769"/>
                  <a:pt x="9539368" y="3143362"/>
                  <a:pt x="9538099" y="3176359"/>
                </a:cubicBezTo>
                <a:cubicBezTo>
                  <a:pt x="9537428" y="3193815"/>
                  <a:pt x="9540097" y="3211392"/>
                  <a:pt x="9543887" y="3228445"/>
                </a:cubicBezTo>
                <a:cubicBezTo>
                  <a:pt x="9563273" y="3315683"/>
                  <a:pt x="9584034" y="3402658"/>
                  <a:pt x="9607548" y="3488875"/>
                </a:cubicBezTo>
                <a:cubicBezTo>
                  <a:pt x="9618784" y="3530073"/>
                  <a:pt x="9637792" y="3568960"/>
                  <a:pt x="9648059" y="3610410"/>
                </a:cubicBezTo>
                <a:cubicBezTo>
                  <a:pt x="9745872" y="4005288"/>
                  <a:pt x="9744659" y="4014386"/>
                  <a:pt x="9798530" y="4310678"/>
                </a:cubicBezTo>
                <a:cubicBezTo>
                  <a:pt x="9815892" y="4547959"/>
                  <a:pt x="9850616" y="4784606"/>
                  <a:pt x="9850616" y="5022521"/>
                </a:cubicBezTo>
                <a:cubicBezTo>
                  <a:pt x="9850616" y="5318186"/>
                  <a:pt x="9821206" y="5613190"/>
                  <a:pt x="9798530" y="5907984"/>
                </a:cubicBezTo>
                <a:cubicBezTo>
                  <a:pt x="9792147" y="5990965"/>
                  <a:pt x="9744317" y="6267990"/>
                  <a:pt x="9729082" y="6359397"/>
                </a:cubicBezTo>
                <a:cubicBezTo>
                  <a:pt x="9726819" y="6447644"/>
                  <a:pt x="9706701" y="6609085"/>
                  <a:pt x="9746444" y="6706637"/>
                </a:cubicBezTo>
                <a:cubicBezTo>
                  <a:pt x="9761808" y="6744348"/>
                  <a:pt x="9808243" y="6746092"/>
                  <a:pt x="9839041" y="6752936"/>
                </a:cubicBezTo>
                <a:cubicBezTo>
                  <a:pt x="9854474" y="6747149"/>
                  <a:pt x="9872154" y="6745463"/>
                  <a:pt x="9885340" y="6735574"/>
                </a:cubicBezTo>
                <a:cubicBezTo>
                  <a:pt x="9962209" y="6677922"/>
                  <a:pt x="9987142" y="6616057"/>
                  <a:pt x="10030024" y="6527230"/>
                </a:cubicBezTo>
                <a:cubicBezTo>
                  <a:pt x="10061191" y="6462670"/>
                  <a:pt x="10091499" y="6397524"/>
                  <a:pt x="10116834" y="6330460"/>
                </a:cubicBezTo>
                <a:cubicBezTo>
                  <a:pt x="10189934" y="6136960"/>
                  <a:pt x="10263260" y="5943302"/>
                  <a:pt x="10325178" y="5745939"/>
                </a:cubicBezTo>
                <a:cubicBezTo>
                  <a:pt x="10397491" y="5515440"/>
                  <a:pt x="10409860" y="5326934"/>
                  <a:pt x="10440925" y="5086182"/>
                </a:cubicBezTo>
                <a:cubicBezTo>
                  <a:pt x="10423563" y="4789098"/>
                  <a:pt x="10416054" y="4491275"/>
                  <a:pt x="10388839" y="4194931"/>
                </a:cubicBezTo>
                <a:cubicBezTo>
                  <a:pt x="10381112" y="4110793"/>
                  <a:pt x="10314460" y="3860108"/>
                  <a:pt x="10284667" y="3766668"/>
                </a:cubicBezTo>
                <a:cubicBezTo>
                  <a:pt x="10248716" y="3653912"/>
                  <a:pt x="10190390" y="3484651"/>
                  <a:pt x="10128408" y="3378916"/>
                </a:cubicBezTo>
                <a:cubicBezTo>
                  <a:pt x="9988700" y="3140590"/>
                  <a:pt x="9926189" y="3043587"/>
                  <a:pt x="9746444" y="2863843"/>
                </a:cubicBezTo>
                <a:cubicBezTo>
                  <a:pt x="9695240" y="2812640"/>
                  <a:pt x="9640244" y="2765254"/>
                  <a:pt x="9584398" y="2719159"/>
                </a:cubicBezTo>
                <a:cubicBezTo>
                  <a:pt x="9518632" y="2664876"/>
                  <a:pt x="9451990" y="2611387"/>
                  <a:pt x="9381841" y="2562901"/>
                </a:cubicBezTo>
                <a:cubicBezTo>
                  <a:pt x="9247552" y="2470084"/>
                  <a:pt x="9071937" y="2381601"/>
                  <a:pt x="8924641" y="2319832"/>
                </a:cubicBezTo>
                <a:cubicBezTo>
                  <a:pt x="8749558" y="2246410"/>
                  <a:pt x="8574797" y="2196010"/>
                  <a:pt x="8392206" y="2146212"/>
                </a:cubicBezTo>
                <a:cubicBezTo>
                  <a:pt x="8309600" y="2123683"/>
                  <a:pt x="8227278" y="2099506"/>
                  <a:pt x="8143350" y="2082551"/>
                </a:cubicBezTo>
                <a:cubicBezTo>
                  <a:pt x="8036100" y="2060884"/>
                  <a:pt x="7927073" y="2049125"/>
                  <a:pt x="7819259" y="2030465"/>
                </a:cubicBezTo>
                <a:cubicBezTo>
                  <a:pt x="7121462" y="1909692"/>
                  <a:pt x="8109935" y="2056525"/>
                  <a:pt x="6875922" y="1885782"/>
                </a:cubicBezTo>
                <a:cubicBezTo>
                  <a:pt x="6791064" y="1874041"/>
                  <a:pt x="6705457" y="1866958"/>
                  <a:pt x="6621279" y="1851058"/>
                </a:cubicBezTo>
                <a:lnTo>
                  <a:pt x="6100418" y="1752673"/>
                </a:lnTo>
                <a:cubicBezTo>
                  <a:pt x="5920861" y="1718741"/>
                  <a:pt x="5857384" y="1705044"/>
                  <a:pt x="5677943" y="1677437"/>
                </a:cubicBezTo>
                <a:cubicBezTo>
                  <a:pt x="5597049" y="1664992"/>
                  <a:pt x="5516243" y="1651536"/>
                  <a:pt x="5434874" y="1642713"/>
                </a:cubicBezTo>
                <a:cubicBezTo>
                  <a:pt x="5355812" y="1634140"/>
                  <a:pt x="5098359" y="1619337"/>
                  <a:pt x="5006611" y="1613777"/>
                </a:cubicBezTo>
                <a:cubicBezTo>
                  <a:pt x="4848424" y="1625352"/>
                  <a:pt x="4689454" y="1628988"/>
                  <a:pt x="4532049" y="1648501"/>
                </a:cubicBezTo>
                <a:cubicBezTo>
                  <a:pt x="4455423" y="1658000"/>
                  <a:pt x="4381055" y="1681097"/>
                  <a:pt x="4306343" y="1700587"/>
                </a:cubicBezTo>
                <a:cubicBezTo>
                  <a:pt x="4050725" y="1767270"/>
                  <a:pt x="3959087" y="1795821"/>
                  <a:pt x="3716034" y="1891569"/>
                </a:cubicBezTo>
                <a:cubicBezTo>
                  <a:pt x="3566636" y="1950423"/>
                  <a:pt x="3206796" y="2105778"/>
                  <a:pt x="3079426" y="2175149"/>
                </a:cubicBezTo>
                <a:cubicBezTo>
                  <a:pt x="2975089" y="2231976"/>
                  <a:pt x="2876730" y="2299324"/>
                  <a:pt x="2778484" y="2366131"/>
                </a:cubicBezTo>
                <a:cubicBezTo>
                  <a:pt x="2683718" y="2430572"/>
                  <a:pt x="2587777" y="2494194"/>
                  <a:pt x="2500692" y="2568688"/>
                </a:cubicBezTo>
                <a:cubicBezTo>
                  <a:pt x="2427088" y="2631651"/>
                  <a:pt x="2361445" y="2703726"/>
                  <a:pt x="2298135" y="2777032"/>
                </a:cubicBezTo>
                <a:cubicBezTo>
                  <a:pt x="2215230" y="2873027"/>
                  <a:pt x="2135481" y="2992761"/>
                  <a:pt x="2089791" y="3112698"/>
                </a:cubicBezTo>
                <a:cubicBezTo>
                  <a:pt x="2064793" y="3178319"/>
                  <a:pt x="2051208" y="3247736"/>
                  <a:pt x="2031917" y="3315255"/>
                </a:cubicBezTo>
                <a:cubicBezTo>
                  <a:pt x="2028059" y="3361554"/>
                  <a:pt x="2016485" y="3407852"/>
                  <a:pt x="2020343" y="3454151"/>
                </a:cubicBezTo>
                <a:cubicBezTo>
                  <a:pt x="2028991" y="3557923"/>
                  <a:pt x="2013947" y="3653724"/>
                  <a:pt x="2107153" y="3697220"/>
                </a:cubicBezTo>
                <a:cubicBezTo>
                  <a:pt x="2119514" y="3702988"/>
                  <a:pt x="2134160" y="3701078"/>
                  <a:pt x="2147664" y="3703007"/>
                </a:cubicBezTo>
                <a:cubicBezTo>
                  <a:pt x="2182388" y="3699149"/>
                  <a:pt x="2219052" y="3703510"/>
                  <a:pt x="2251836" y="3691432"/>
                </a:cubicBezTo>
                <a:cubicBezTo>
                  <a:pt x="2332214" y="3661819"/>
                  <a:pt x="2495391" y="3521666"/>
                  <a:pt x="2541203" y="3483088"/>
                </a:cubicBezTo>
                <a:cubicBezTo>
                  <a:pt x="2704455" y="3345612"/>
                  <a:pt x="2863991" y="3203761"/>
                  <a:pt x="3027340" y="3066400"/>
                </a:cubicBezTo>
                <a:cubicBezTo>
                  <a:pt x="3118655" y="2989613"/>
                  <a:pt x="3213476" y="2917073"/>
                  <a:pt x="3305132" y="2840693"/>
                </a:cubicBezTo>
                <a:cubicBezTo>
                  <a:pt x="3563326" y="2625532"/>
                  <a:pt x="3810896" y="2397956"/>
                  <a:pt x="4051699" y="2163574"/>
                </a:cubicBezTo>
                <a:cubicBezTo>
                  <a:pt x="4280239" y="1941129"/>
                  <a:pt x="4374048" y="1844991"/>
                  <a:pt x="4578348" y="1538541"/>
                </a:cubicBezTo>
                <a:cubicBezTo>
                  <a:pt x="4613072" y="1486455"/>
                  <a:pt x="4650781" y="1436240"/>
                  <a:pt x="4682520" y="1382283"/>
                </a:cubicBezTo>
                <a:cubicBezTo>
                  <a:pt x="4708765" y="1337666"/>
                  <a:pt x="4728819" y="1289686"/>
                  <a:pt x="4751968" y="1243387"/>
                </a:cubicBezTo>
                <a:cubicBezTo>
                  <a:pt x="4769330" y="1150789"/>
                  <a:pt x="4793484" y="1059211"/>
                  <a:pt x="4804054" y="965594"/>
                </a:cubicBezTo>
                <a:cubicBezTo>
                  <a:pt x="4811452" y="900069"/>
                  <a:pt x="4789177" y="869695"/>
                  <a:pt x="4746180" y="826698"/>
                </a:cubicBezTo>
                <a:cubicBezTo>
                  <a:pt x="4722951" y="803468"/>
                  <a:pt x="4700328" y="777729"/>
                  <a:pt x="4670945" y="763037"/>
                </a:cubicBezTo>
                <a:cubicBezTo>
                  <a:pt x="4582067" y="718598"/>
                  <a:pt x="4511037" y="719974"/>
                  <a:pt x="4416302" y="710951"/>
                </a:cubicBezTo>
                <a:cubicBezTo>
                  <a:pt x="4352641" y="712880"/>
                  <a:pt x="4288023" y="705573"/>
                  <a:pt x="4225320" y="716739"/>
                </a:cubicBezTo>
                <a:cubicBezTo>
                  <a:pt x="4069085" y="744562"/>
                  <a:pt x="3929183" y="809869"/>
                  <a:pt x="3791269" y="884572"/>
                </a:cubicBezTo>
                <a:cubicBezTo>
                  <a:pt x="3718251" y="924123"/>
                  <a:pt x="3644831" y="963795"/>
                  <a:pt x="3577137" y="1011893"/>
                </a:cubicBezTo>
                <a:cubicBezTo>
                  <a:pt x="3437431" y="1111158"/>
                  <a:pt x="3252511" y="1279911"/>
                  <a:pt x="3143087" y="1411220"/>
                </a:cubicBezTo>
                <a:cubicBezTo>
                  <a:pt x="3081067" y="1485645"/>
                  <a:pt x="3026142" y="1566063"/>
                  <a:pt x="2975254" y="1648501"/>
                </a:cubicBezTo>
                <a:cubicBezTo>
                  <a:pt x="2830101" y="1883649"/>
                  <a:pt x="2740796" y="2160831"/>
                  <a:pt x="2656950" y="2418217"/>
                </a:cubicBezTo>
                <a:cubicBezTo>
                  <a:pt x="2620505" y="2530094"/>
                  <a:pt x="2570717" y="2833628"/>
                  <a:pt x="2552778" y="2933291"/>
                </a:cubicBezTo>
                <a:cubicBezTo>
                  <a:pt x="2548920" y="3020101"/>
                  <a:pt x="2538510" y="3106867"/>
                  <a:pt x="2541203" y="3193721"/>
                </a:cubicBezTo>
                <a:cubicBezTo>
                  <a:pt x="2548474" y="3428199"/>
                  <a:pt x="2563851" y="3678859"/>
                  <a:pt x="2616439" y="3911351"/>
                </a:cubicBezTo>
                <a:cubicBezTo>
                  <a:pt x="2660764" y="4107315"/>
                  <a:pt x="2821847" y="4606441"/>
                  <a:pt x="2859507" y="4710005"/>
                </a:cubicBezTo>
                <a:cubicBezTo>
                  <a:pt x="2882656" y="4773666"/>
                  <a:pt x="2907534" y="4836724"/>
                  <a:pt x="2928955" y="4900987"/>
                </a:cubicBezTo>
                <a:cubicBezTo>
                  <a:pt x="2975214" y="5039765"/>
                  <a:pt x="2979309" y="5067334"/>
                  <a:pt x="3009978" y="5196141"/>
                </a:cubicBezTo>
                <a:cubicBezTo>
                  <a:pt x="3008049" y="5259802"/>
                  <a:pt x="3015584" y="5324461"/>
                  <a:pt x="3004191" y="5387124"/>
                </a:cubicBezTo>
                <a:cubicBezTo>
                  <a:pt x="3000256" y="5408765"/>
                  <a:pt x="2990259" y="5345189"/>
                  <a:pt x="2986829" y="5323463"/>
                </a:cubicBezTo>
                <a:cubicBezTo>
                  <a:pt x="2978656" y="5271698"/>
                  <a:pt x="2974769" y="5219343"/>
                  <a:pt x="2969467" y="5167205"/>
                </a:cubicBezTo>
                <a:cubicBezTo>
                  <a:pt x="2947176" y="4948013"/>
                  <a:pt x="2952725" y="4994105"/>
                  <a:pt x="2940530" y="4756303"/>
                </a:cubicBezTo>
                <a:cubicBezTo>
                  <a:pt x="2936715" y="4493022"/>
                  <a:pt x="2922627" y="3533979"/>
                  <a:pt x="2923168" y="3471513"/>
                </a:cubicBezTo>
                <a:cubicBezTo>
                  <a:pt x="2925331" y="3221700"/>
                  <a:pt x="2875081" y="3055056"/>
                  <a:pt x="3033127" y="2881205"/>
                </a:cubicBezTo>
                <a:cubicBezTo>
                  <a:pt x="3055827" y="2856235"/>
                  <a:pt x="3087302" y="2837707"/>
                  <a:pt x="3119937" y="2829119"/>
                </a:cubicBezTo>
                <a:cubicBezTo>
                  <a:pt x="3162886" y="2817816"/>
                  <a:pt x="3208676" y="2825260"/>
                  <a:pt x="3253046" y="2823331"/>
                </a:cubicBezTo>
                <a:cubicBezTo>
                  <a:pt x="3335998" y="2832977"/>
                  <a:pt x="3420380" y="2834152"/>
                  <a:pt x="3501902" y="2852268"/>
                </a:cubicBezTo>
                <a:cubicBezTo>
                  <a:pt x="3594810" y="2872914"/>
                  <a:pt x="3684731" y="2905826"/>
                  <a:pt x="3773907" y="2939078"/>
                </a:cubicBezTo>
                <a:cubicBezTo>
                  <a:pt x="4026323" y="3033199"/>
                  <a:pt x="4275391" y="3136065"/>
                  <a:pt x="4526261" y="3234232"/>
                </a:cubicBezTo>
                <a:lnTo>
                  <a:pt x="4971887" y="3407853"/>
                </a:lnTo>
                <a:cubicBezTo>
                  <a:pt x="5506359" y="3616297"/>
                  <a:pt x="5656016" y="3688666"/>
                  <a:pt x="6152505" y="3841903"/>
                </a:cubicBezTo>
                <a:cubicBezTo>
                  <a:pt x="6307716" y="3889808"/>
                  <a:pt x="6463003" y="3938487"/>
                  <a:pt x="6621279" y="3975012"/>
                </a:cubicBezTo>
                <a:cubicBezTo>
                  <a:pt x="6972945" y="4056166"/>
                  <a:pt x="7122230" y="4055747"/>
                  <a:pt x="7477806" y="4084972"/>
                </a:cubicBezTo>
                <a:cubicBezTo>
                  <a:pt x="7661072" y="4069539"/>
                  <a:pt x="7847657" y="4076674"/>
                  <a:pt x="8027603" y="4038673"/>
                </a:cubicBezTo>
                <a:cubicBezTo>
                  <a:pt x="8161495" y="4010398"/>
                  <a:pt x="8286346" y="3947724"/>
                  <a:pt x="8409568" y="3888202"/>
                </a:cubicBezTo>
                <a:cubicBezTo>
                  <a:pt x="8620529" y="3786297"/>
                  <a:pt x="8785331" y="3667423"/>
                  <a:pt x="8947791" y="3500450"/>
                </a:cubicBezTo>
                <a:cubicBezTo>
                  <a:pt x="9013764" y="3432644"/>
                  <a:pt x="9078164" y="3361437"/>
                  <a:pt x="9127198" y="3280531"/>
                </a:cubicBezTo>
                <a:cubicBezTo>
                  <a:pt x="9194731" y="3169101"/>
                  <a:pt x="9239087" y="3045179"/>
                  <a:pt x="9295031" y="2927503"/>
                </a:cubicBezTo>
                <a:cubicBezTo>
                  <a:pt x="9306606" y="2863842"/>
                  <a:pt x="9323742" y="2800945"/>
                  <a:pt x="9329755" y="2736521"/>
                </a:cubicBezTo>
                <a:cubicBezTo>
                  <a:pt x="9342917" y="2595499"/>
                  <a:pt x="9337767" y="2389942"/>
                  <a:pt x="9312393" y="2250384"/>
                </a:cubicBezTo>
                <a:cubicBezTo>
                  <a:pt x="9288511" y="2119034"/>
                  <a:pt x="9230597" y="1973884"/>
                  <a:pt x="9167710" y="1856845"/>
                </a:cubicBezTo>
                <a:cubicBezTo>
                  <a:pt x="9131221" y="1788935"/>
                  <a:pt x="9092250" y="1721884"/>
                  <a:pt x="9046175" y="1660075"/>
                </a:cubicBezTo>
                <a:cubicBezTo>
                  <a:pt x="8979666" y="1570856"/>
                  <a:pt x="8788915" y="1411396"/>
                  <a:pt x="8716297" y="1364921"/>
                </a:cubicBezTo>
                <a:cubicBezTo>
                  <a:pt x="8647976" y="1321196"/>
                  <a:pt x="8572062" y="1289929"/>
                  <a:pt x="8496378" y="1260749"/>
                </a:cubicBezTo>
                <a:cubicBezTo>
                  <a:pt x="8411550" y="1228044"/>
                  <a:pt x="8324762" y="1199154"/>
                  <a:pt x="8235948" y="1179726"/>
                </a:cubicBezTo>
                <a:cubicBezTo>
                  <a:pt x="8009473" y="1130185"/>
                  <a:pt x="7837573" y="1135656"/>
                  <a:pt x="7605127" y="1127640"/>
                </a:cubicBezTo>
                <a:cubicBezTo>
                  <a:pt x="7392925" y="1146931"/>
                  <a:pt x="7177633" y="1144600"/>
                  <a:pt x="6968520" y="1185513"/>
                </a:cubicBezTo>
                <a:cubicBezTo>
                  <a:pt x="6731868" y="1231814"/>
                  <a:pt x="6502176" y="1309958"/>
                  <a:pt x="6274039" y="1388070"/>
                </a:cubicBezTo>
                <a:cubicBezTo>
                  <a:pt x="6029444" y="1471817"/>
                  <a:pt x="5704975" y="1640298"/>
                  <a:pt x="5510110" y="1804759"/>
                </a:cubicBezTo>
                <a:cubicBezTo>
                  <a:pt x="5355814" y="1934981"/>
                  <a:pt x="5217261" y="2084013"/>
                  <a:pt x="5087634" y="2238810"/>
                </a:cubicBezTo>
                <a:cubicBezTo>
                  <a:pt x="4915391" y="2444498"/>
                  <a:pt x="4896205" y="2567059"/>
                  <a:pt x="4809841" y="2811756"/>
                </a:cubicBezTo>
                <a:cubicBezTo>
                  <a:pt x="4792479" y="2912070"/>
                  <a:pt x="4762431" y="3011000"/>
                  <a:pt x="4757755" y="3112698"/>
                </a:cubicBezTo>
                <a:cubicBezTo>
                  <a:pt x="4754623" y="3180831"/>
                  <a:pt x="4760902" y="3252114"/>
                  <a:pt x="4786692" y="3315255"/>
                </a:cubicBezTo>
                <a:cubicBezTo>
                  <a:pt x="4848892" y="3467537"/>
                  <a:pt x="4974836" y="3590429"/>
                  <a:pt x="5116570" y="3668283"/>
                </a:cubicBezTo>
                <a:cubicBezTo>
                  <a:pt x="5185043" y="3705895"/>
                  <a:pt x="5260540" y="3731005"/>
                  <a:pt x="5336489" y="3749306"/>
                </a:cubicBezTo>
                <a:cubicBezTo>
                  <a:pt x="5421631" y="3769822"/>
                  <a:pt x="5510110" y="3772455"/>
                  <a:pt x="5596920" y="3784030"/>
                </a:cubicBezTo>
                <a:cubicBezTo>
                  <a:pt x="5726171" y="3782101"/>
                  <a:pt x="5856292" y="3793346"/>
                  <a:pt x="5984672" y="3778243"/>
                </a:cubicBezTo>
                <a:cubicBezTo>
                  <a:pt x="6280294" y="3743464"/>
                  <a:pt x="6619532" y="3646874"/>
                  <a:pt x="6904859" y="3558324"/>
                </a:cubicBezTo>
                <a:cubicBezTo>
                  <a:pt x="7044690" y="3514928"/>
                  <a:pt x="7185407" y="3473292"/>
                  <a:pt x="7321548" y="3419427"/>
                </a:cubicBezTo>
                <a:cubicBezTo>
                  <a:pt x="7629400" y="3297624"/>
                  <a:pt x="7948713" y="3196310"/>
                  <a:pt x="8235948" y="3031675"/>
                </a:cubicBezTo>
                <a:cubicBezTo>
                  <a:pt x="8473400" y="2895574"/>
                  <a:pt x="8779102" y="2734539"/>
                  <a:pt x="9005664" y="2562901"/>
                </a:cubicBezTo>
                <a:cubicBezTo>
                  <a:pt x="9102733" y="2489364"/>
                  <a:pt x="9196070" y="2410436"/>
                  <a:pt x="9283456" y="2325620"/>
                </a:cubicBezTo>
                <a:cubicBezTo>
                  <a:pt x="9327775" y="2282604"/>
                  <a:pt x="9360621" y="2229164"/>
                  <a:pt x="9399203" y="2180936"/>
                </a:cubicBezTo>
                <a:cubicBezTo>
                  <a:pt x="9412707" y="2142354"/>
                  <a:pt x="9436320" y="2105925"/>
                  <a:pt x="9439715" y="2065189"/>
                </a:cubicBezTo>
                <a:cubicBezTo>
                  <a:pt x="9445402" y="1996948"/>
                  <a:pt x="9404037" y="1939978"/>
                  <a:pt x="9347117" y="1908931"/>
                </a:cubicBezTo>
                <a:cubicBezTo>
                  <a:pt x="9269036" y="1866342"/>
                  <a:pt x="9183548" y="1862688"/>
                  <a:pt x="9098261" y="1851058"/>
                </a:cubicBezTo>
                <a:cubicBezTo>
                  <a:pt x="9028813" y="1860703"/>
                  <a:pt x="8956718" y="1858695"/>
                  <a:pt x="8889917" y="1879994"/>
                </a:cubicBezTo>
                <a:cubicBezTo>
                  <a:pt x="8821690" y="1901748"/>
                  <a:pt x="8758667" y="1938879"/>
                  <a:pt x="8698935" y="1978379"/>
                </a:cubicBezTo>
                <a:cubicBezTo>
                  <a:pt x="8578386" y="2058097"/>
                  <a:pt x="8464047" y="2175177"/>
                  <a:pt x="8386418" y="2296683"/>
                </a:cubicBezTo>
                <a:cubicBezTo>
                  <a:pt x="8338574" y="2371569"/>
                  <a:pt x="8305395" y="2454870"/>
                  <a:pt x="8264884" y="2533964"/>
                </a:cubicBezTo>
                <a:cubicBezTo>
                  <a:pt x="8247522" y="2611129"/>
                  <a:pt x="8213441" y="2686367"/>
                  <a:pt x="8212798" y="2765458"/>
                </a:cubicBezTo>
                <a:cubicBezTo>
                  <a:pt x="8211490" y="2926311"/>
                  <a:pt x="8228492" y="3087887"/>
                  <a:pt x="8259097" y="3245807"/>
                </a:cubicBezTo>
                <a:cubicBezTo>
                  <a:pt x="8290183" y="3406208"/>
                  <a:pt x="8415214" y="3629803"/>
                  <a:pt x="8496378" y="3766668"/>
                </a:cubicBezTo>
                <a:cubicBezTo>
                  <a:pt x="8572479" y="3894995"/>
                  <a:pt x="8727346" y="4128833"/>
                  <a:pt x="8826256" y="4241230"/>
                </a:cubicBezTo>
                <a:cubicBezTo>
                  <a:pt x="8932608" y="4362084"/>
                  <a:pt x="9039261" y="4484208"/>
                  <a:pt x="9161922" y="4588470"/>
                </a:cubicBezTo>
                <a:lnTo>
                  <a:pt x="9509163" y="4883625"/>
                </a:lnTo>
                <a:cubicBezTo>
                  <a:pt x="9559924" y="4927303"/>
                  <a:pt x="9612842" y="4968828"/>
                  <a:pt x="9659634" y="5016734"/>
                </a:cubicBezTo>
                <a:cubicBezTo>
                  <a:pt x="9792508" y="5152772"/>
                  <a:pt x="9873757" y="5219569"/>
                  <a:pt x="9972150" y="5352400"/>
                </a:cubicBezTo>
                <a:cubicBezTo>
                  <a:pt x="10027279" y="5426824"/>
                  <a:pt x="10074904" y="5506955"/>
                  <a:pt x="10134196" y="5578106"/>
                </a:cubicBezTo>
                <a:cubicBezTo>
                  <a:pt x="10158553" y="5607334"/>
                  <a:pt x="10318178" y="5816508"/>
                  <a:pt x="10394626" y="5867473"/>
                </a:cubicBezTo>
                <a:cubicBezTo>
                  <a:pt x="10414929" y="5881009"/>
                  <a:pt x="10440925" y="5882906"/>
                  <a:pt x="10464074" y="5890622"/>
                </a:cubicBezTo>
                <a:cubicBezTo>
                  <a:pt x="10481436" y="5888693"/>
                  <a:pt x="10502123" y="5895233"/>
                  <a:pt x="10516160" y="5884835"/>
                </a:cubicBezTo>
                <a:cubicBezTo>
                  <a:pt x="10606053" y="5818248"/>
                  <a:pt x="10729268" y="5621652"/>
                  <a:pt x="10770803" y="5549169"/>
                </a:cubicBezTo>
                <a:cubicBezTo>
                  <a:pt x="10854592" y="5402950"/>
                  <a:pt x="11020275" y="5041593"/>
                  <a:pt x="11065958" y="4895200"/>
                </a:cubicBezTo>
                <a:cubicBezTo>
                  <a:pt x="11111960" y="4747785"/>
                  <a:pt x="11135406" y="4594258"/>
                  <a:pt x="11170130" y="4443787"/>
                </a:cubicBezTo>
                <a:cubicBezTo>
                  <a:pt x="11168201" y="4302962"/>
                  <a:pt x="11183417" y="4160852"/>
                  <a:pt x="11164343" y="4021311"/>
                </a:cubicBezTo>
                <a:cubicBezTo>
                  <a:pt x="11146470" y="3890555"/>
                  <a:pt x="11113856" y="3759905"/>
                  <a:pt x="11060170" y="3639346"/>
                </a:cubicBezTo>
                <a:cubicBezTo>
                  <a:pt x="10951371" y="3395025"/>
                  <a:pt x="10830452" y="3209711"/>
                  <a:pt x="10574034" y="3118486"/>
                </a:cubicBezTo>
                <a:cubicBezTo>
                  <a:pt x="10465560" y="3079894"/>
                  <a:pt x="10346398" y="3083762"/>
                  <a:pt x="10232580" y="3066400"/>
                </a:cubicBezTo>
                <a:cubicBezTo>
                  <a:pt x="10114904" y="3081833"/>
                  <a:pt x="9992919" y="3077571"/>
                  <a:pt x="9879553" y="3112698"/>
                </a:cubicBezTo>
                <a:cubicBezTo>
                  <a:pt x="9509101" y="3227486"/>
                  <a:pt x="9306701" y="3375039"/>
                  <a:pt x="9011451" y="3616197"/>
                </a:cubicBezTo>
                <a:cubicBezTo>
                  <a:pt x="8596849" y="3954841"/>
                  <a:pt x="8238096" y="4378061"/>
                  <a:pt x="7888707" y="4773665"/>
                </a:cubicBezTo>
                <a:cubicBezTo>
                  <a:pt x="7726504" y="4957323"/>
                  <a:pt x="7432608" y="5338510"/>
                  <a:pt x="7281036" y="5543382"/>
                </a:cubicBezTo>
                <a:cubicBezTo>
                  <a:pt x="7196341" y="5657860"/>
                  <a:pt x="7114705" y="5774571"/>
                  <a:pt x="7032180" y="5890622"/>
                </a:cubicBezTo>
                <a:cubicBezTo>
                  <a:pt x="6991240" y="5948193"/>
                  <a:pt x="6937816" y="5999033"/>
                  <a:pt x="6910646" y="6064243"/>
                </a:cubicBezTo>
                <a:cubicBezTo>
                  <a:pt x="6901001" y="6087392"/>
                  <a:pt x="6876791" y="6158282"/>
                  <a:pt x="6881710" y="6133691"/>
                </a:cubicBezTo>
                <a:cubicBezTo>
                  <a:pt x="6888531" y="6099589"/>
                  <a:pt x="6904859" y="6068101"/>
                  <a:pt x="6916434" y="6035306"/>
                </a:cubicBezTo>
                <a:cubicBezTo>
                  <a:pt x="6943614" y="5772565"/>
                  <a:pt x="6952913" y="5788546"/>
                  <a:pt x="6893284" y="5427635"/>
                </a:cubicBezTo>
                <a:cubicBezTo>
                  <a:pt x="6873795" y="5309679"/>
                  <a:pt x="6780917" y="5085546"/>
                  <a:pt x="6725451" y="4982010"/>
                </a:cubicBezTo>
                <a:cubicBezTo>
                  <a:pt x="6676394" y="4890437"/>
                  <a:pt x="6623577" y="4800478"/>
                  <a:pt x="6563406" y="4715792"/>
                </a:cubicBezTo>
                <a:cubicBezTo>
                  <a:pt x="6519048" y="4653363"/>
                  <a:pt x="6467088" y="4596325"/>
                  <a:pt x="6412935" y="4542172"/>
                </a:cubicBezTo>
                <a:cubicBezTo>
                  <a:pt x="6323777" y="4453014"/>
                  <a:pt x="6171573" y="4332204"/>
                  <a:pt x="6059907" y="4270167"/>
                </a:cubicBezTo>
                <a:cubicBezTo>
                  <a:pt x="5983703" y="4227832"/>
                  <a:pt x="5904041" y="4191366"/>
                  <a:pt x="5822626" y="4160207"/>
                </a:cubicBezTo>
                <a:cubicBezTo>
                  <a:pt x="5658571" y="4097420"/>
                  <a:pt x="5449589" y="4055490"/>
                  <a:pt x="5278616" y="4038673"/>
                </a:cubicBezTo>
                <a:cubicBezTo>
                  <a:pt x="5147939" y="4025820"/>
                  <a:pt x="5016257" y="4027098"/>
                  <a:pt x="4885077" y="4021311"/>
                </a:cubicBezTo>
                <a:cubicBezTo>
                  <a:pt x="4769330" y="4030957"/>
                  <a:pt x="4652982" y="4035022"/>
                  <a:pt x="4537836" y="4050248"/>
                </a:cubicBezTo>
                <a:cubicBezTo>
                  <a:pt x="4296882" y="4082110"/>
                  <a:pt x="4061063" y="4140988"/>
                  <a:pt x="3825993" y="4200719"/>
                </a:cubicBezTo>
                <a:cubicBezTo>
                  <a:pt x="3556237" y="4269264"/>
                  <a:pt x="3468281" y="4284297"/>
                  <a:pt x="3229897" y="4391701"/>
                </a:cubicBezTo>
                <a:cubicBezTo>
                  <a:pt x="3038616" y="4477882"/>
                  <a:pt x="2879951" y="4551686"/>
                  <a:pt x="2732186" y="4704217"/>
                </a:cubicBezTo>
                <a:cubicBezTo>
                  <a:pt x="2676324" y="4761881"/>
                  <a:pt x="2639588" y="4835397"/>
                  <a:pt x="2593289" y="4900987"/>
                </a:cubicBezTo>
                <a:cubicBezTo>
                  <a:pt x="2487275" y="5201360"/>
                  <a:pt x="2435991" y="5254905"/>
                  <a:pt x="2471755" y="5607043"/>
                </a:cubicBezTo>
                <a:cubicBezTo>
                  <a:pt x="2499879" y="5883952"/>
                  <a:pt x="2629267" y="6089059"/>
                  <a:pt x="2818996" y="6289949"/>
                </a:cubicBezTo>
                <a:cubicBezTo>
                  <a:pt x="2917879" y="6394648"/>
                  <a:pt x="3029052" y="6491511"/>
                  <a:pt x="3154661" y="6561954"/>
                </a:cubicBezTo>
                <a:cubicBezTo>
                  <a:pt x="3481025" y="6744983"/>
                  <a:pt x="3827979" y="6824917"/>
                  <a:pt x="4196383" y="6857108"/>
                </a:cubicBezTo>
                <a:cubicBezTo>
                  <a:pt x="4419385" y="6876594"/>
                  <a:pt x="4643938" y="6868683"/>
                  <a:pt x="4867715" y="6874470"/>
                </a:cubicBezTo>
                <a:cubicBezTo>
                  <a:pt x="5457666" y="6812621"/>
                  <a:pt x="5631460" y="6817289"/>
                  <a:pt x="6187229" y="6677701"/>
                </a:cubicBezTo>
                <a:cubicBezTo>
                  <a:pt x="6676364" y="6554849"/>
                  <a:pt x="6963346" y="6449114"/>
                  <a:pt x="7419932" y="6243650"/>
                </a:cubicBezTo>
                <a:cubicBezTo>
                  <a:pt x="7694243" y="6120210"/>
                  <a:pt x="8060305" y="5922907"/>
                  <a:pt x="8311183" y="5757513"/>
                </a:cubicBezTo>
                <a:cubicBezTo>
                  <a:pt x="8429724" y="5679364"/>
                  <a:pt x="8541968" y="5591818"/>
                  <a:pt x="8652636" y="5502870"/>
                </a:cubicBezTo>
                <a:cubicBezTo>
                  <a:pt x="8864963" y="5332215"/>
                  <a:pt x="8966562" y="5242282"/>
                  <a:pt x="9121411" y="5028308"/>
                </a:cubicBezTo>
                <a:cubicBezTo>
                  <a:pt x="9169127" y="4962373"/>
                  <a:pt x="9214821" y="4893952"/>
                  <a:pt x="9248732" y="4819964"/>
                </a:cubicBezTo>
                <a:cubicBezTo>
                  <a:pt x="9278988" y="4753950"/>
                  <a:pt x="9291173" y="4681068"/>
                  <a:pt x="9312393" y="4611620"/>
                </a:cubicBezTo>
                <a:cubicBezTo>
                  <a:pt x="9326103" y="4488235"/>
                  <a:pt x="9351098" y="4287083"/>
                  <a:pt x="9352905" y="4165994"/>
                </a:cubicBezTo>
                <a:cubicBezTo>
                  <a:pt x="9355582" y="3986596"/>
                  <a:pt x="9349698" y="3807171"/>
                  <a:pt x="9347117" y="3627772"/>
                </a:cubicBezTo>
                <a:cubicBezTo>
                  <a:pt x="9344520" y="3447268"/>
                  <a:pt x="9343991" y="3211927"/>
                  <a:pt x="9306606" y="3037463"/>
                </a:cubicBezTo>
                <a:cubicBezTo>
                  <a:pt x="9271203" y="2872249"/>
                  <a:pt x="9196173" y="2725359"/>
                  <a:pt x="9086687" y="2597625"/>
                </a:cubicBezTo>
                <a:cubicBezTo>
                  <a:pt x="9033393" y="2535449"/>
                  <a:pt x="8975416" y="2475217"/>
                  <a:pt x="8907279" y="2429792"/>
                </a:cubicBezTo>
                <a:cubicBezTo>
                  <a:pt x="8834746" y="2381437"/>
                  <a:pt x="8753685" y="2344241"/>
                  <a:pt x="8669998" y="2319832"/>
                </a:cubicBezTo>
                <a:cubicBezTo>
                  <a:pt x="8444862" y="2254167"/>
                  <a:pt x="8147942" y="2259486"/>
                  <a:pt x="7923431" y="2250384"/>
                </a:cubicBezTo>
                <a:cubicBezTo>
                  <a:pt x="7772960" y="2260030"/>
                  <a:pt x="7621995" y="2263779"/>
                  <a:pt x="7472018" y="2279321"/>
                </a:cubicBezTo>
                <a:cubicBezTo>
                  <a:pt x="7098229" y="2318056"/>
                  <a:pt x="6606451" y="2389605"/>
                  <a:pt x="6233527" y="2470303"/>
                </a:cubicBezTo>
                <a:cubicBezTo>
                  <a:pt x="5834715" y="2556603"/>
                  <a:pt x="5433678" y="2635998"/>
                  <a:pt x="5041335" y="2748096"/>
                </a:cubicBezTo>
                <a:cubicBezTo>
                  <a:pt x="4879289" y="2794395"/>
                  <a:pt x="4718984" y="2847286"/>
                  <a:pt x="4555198" y="2886992"/>
                </a:cubicBezTo>
                <a:cubicBezTo>
                  <a:pt x="4345436" y="2937843"/>
                  <a:pt x="4301355" y="2932436"/>
                  <a:pt x="4115360" y="2939078"/>
                </a:cubicBezTo>
                <a:cubicBezTo>
                  <a:pt x="4094140" y="2923645"/>
                  <a:pt x="4068090" y="2913268"/>
                  <a:pt x="4051699" y="2892779"/>
                </a:cubicBezTo>
                <a:cubicBezTo>
                  <a:pt x="3965736" y="2785325"/>
                  <a:pt x="3933478" y="2507522"/>
                  <a:pt x="3907016" y="2441367"/>
                </a:cubicBezTo>
                <a:cubicBezTo>
                  <a:pt x="3856018" y="2313872"/>
                  <a:pt x="3812277" y="2173343"/>
                  <a:pt x="3721821" y="2065189"/>
                </a:cubicBezTo>
                <a:cubicBezTo>
                  <a:pt x="3619716" y="1943106"/>
                  <a:pt x="3467911" y="1849560"/>
                  <a:pt x="3316707" y="1804759"/>
                </a:cubicBezTo>
                <a:cubicBezTo>
                  <a:pt x="3192630" y="1767995"/>
                  <a:pt x="3063639" y="1746820"/>
                  <a:pt x="2934743" y="1735311"/>
                </a:cubicBezTo>
                <a:cubicBezTo>
                  <a:pt x="2738668" y="1717804"/>
                  <a:pt x="2541204" y="1723736"/>
                  <a:pt x="2344434" y="1717949"/>
                </a:cubicBezTo>
                <a:cubicBezTo>
                  <a:pt x="1885666" y="1747143"/>
                  <a:pt x="1621368" y="1745003"/>
                  <a:pt x="1181178" y="1839483"/>
                </a:cubicBezTo>
                <a:cubicBezTo>
                  <a:pt x="835841" y="1913604"/>
                  <a:pt x="484793" y="1993348"/>
                  <a:pt x="174180" y="2169362"/>
                </a:cubicBezTo>
                <a:cubicBezTo>
                  <a:pt x="109699" y="2205901"/>
                  <a:pt x="58433" y="2261959"/>
                  <a:pt x="560" y="2308258"/>
                </a:cubicBezTo>
                <a:cubicBezTo>
                  <a:pt x="2489" y="2319833"/>
                  <a:pt x="-4741" y="2339144"/>
                  <a:pt x="6348" y="2342982"/>
                </a:cubicBezTo>
                <a:cubicBezTo>
                  <a:pt x="118129" y="2381675"/>
                  <a:pt x="333524" y="2344812"/>
                  <a:pt x="423036" y="2337194"/>
                </a:cubicBezTo>
                <a:cubicBezTo>
                  <a:pt x="1272255" y="2124890"/>
                  <a:pt x="592595" y="2300587"/>
                  <a:pt x="2008768" y="1891569"/>
                </a:cubicBezTo>
                <a:lnTo>
                  <a:pt x="2703249" y="1694800"/>
                </a:lnTo>
                <a:lnTo>
                  <a:pt x="3779694" y="1382283"/>
                </a:lnTo>
                <a:cubicBezTo>
                  <a:pt x="3906519" y="1347617"/>
                  <a:pt x="4034275" y="1316452"/>
                  <a:pt x="4161659" y="1283898"/>
                </a:cubicBezTo>
                <a:lnTo>
                  <a:pt x="4300555" y="1249174"/>
                </a:lnTo>
                <a:cubicBezTo>
                  <a:pt x="4285122" y="1283898"/>
                  <a:pt x="4273403" y="1320523"/>
                  <a:pt x="4254256" y="1353346"/>
                </a:cubicBezTo>
                <a:cubicBezTo>
                  <a:pt x="4125502" y="1574068"/>
                  <a:pt x="4129333" y="1497150"/>
                  <a:pt x="4011188" y="1752673"/>
                </a:cubicBezTo>
                <a:cubicBezTo>
                  <a:pt x="3964280" y="1854125"/>
                  <a:pt x="3930165" y="1961017"/>
                  <a:pt x="3889654" y="2065189"/>
                </a:cubicBezTo>
                <a:cubicBezTo>
                  <a:pt x="3880008" y="2175149"/>
                  <a:pt x="3845375" y="2285757"/>
                  <a:pt x="3860717" y="2395068"/>
                </a:cubicBezTo>
                <a:cubicBezTo>
                  <a:pt x="3877004" y="2511115"/>
                  <a:pt x="3926438" y="2621907"/>
                  <a:pt x="3982251" y="2724946"/>
                </a:cubicBezTo>
                <a:cubicBezTo>
                  <a:pt x="4028026" y="2809453"/>
                  <a:pt x="4091889" y="2884555"/>
                  <a:pt x="4161659" y="2950653"/>
                </a:cubicBezTo>
                <a:cubicBezTo>
                  <a:pt x="4332787" y="3112774"/>
                  <a:pt x="4567661" y="3227353"/>
                  <a:pt x="4780905" y="3315255"/>
                </a:cubicBezTo>
                <a:cubicBezTo>
                  <a:pt x="4911200" y="3368964"/>
                  <a:pt x="5045585" y="3412533"/>
                  <a:pt x="5180231" y="3454151"/>
                </a:cubicBezTo>
                <a:cubicBezTo>
                  <a:pt x="5364032" y="3510962"/>
                  <a:pt x="5549123" y="3563978"/>
                  <a:pt x="5735816" y="3610410"/>
                </a:cubicBezTo>
                <a:cubicBezTo>
                  <a:pt x="5921615" y="3656619"/>
                  <a:pt x="6108897" y="3697259"/>
                  <a:pt x="6297188" y="3731944"/>
                </a:cubicBezTo>
                <a:cubicBezTo>
                  <a:pt x="6548894" y="3778311"/>
                  <a:pt x="6801688" y="3819257"/>
                  <a:pt x="7055330" y="3853478"/>
                </a:cubicBezTo>
                <a:cubicBezTo>
                  <a:pt x="7287988" y="3884868"/>
                  <a:pt x="7521452" y="3911668"/>
                  <a:pt x="7755598" y="3928713"/>
                </a:cubicBezTo>
                <a:cubicBezTo>
                  <a:pt x="8025208" y="3948340"/>
                  <a:pt x="8295750" y="3951862"/>
                  <a:pt x="8565826" y="3963437"/>
                </a:cubicBezTo>
                <a:cubicBezTo>
                  <a:pt x="9769550" y="3931014"/>
                  <a:pt x="10045430" y="3998188"/>
                  <a:pt x="11013872" y="3801392"/>
                </a:cubicBezTo>
                <a:cubicBezTo>
                  <a:pt x="11134107" y="3776959"/>
                  <a:pt x="11249223" y="3731944"/>
                  <a:pt x="11366899" y="3697220"/>
                </a:cubicBezTo>
                <a:cubicBezTo>
                  <a:pt x="11430560" y="3648992"/>
                  <a:pt x="11509586" y="3616145"/>
                  <a:pt x="11557882" y="3552536"/>
                </a:cubicBezTo>
                <a:cubicBezTo>
                  <a:pt x="11592976" y="3506315"/>
                  <a:pt x="11614184" y="3441868"/>
                  <a:pt x="11604180" y="3384703"/>
                </a:cubicBezTo>
                <a:cubicBezTo>
                  <a:pt x="11559508" y="3129435"/>
                  <a:pt x="11403640" y="2982320"/>
                  <a:pt x="11199067" y="2840693"/>
                </a:cubicBezTo>
                <a:cubicBezTo>
                  <a:pt x="10906964" y="2638468"/>
                  <a:pt x="10617832" y="2533423"/>
                  <a:pt x="10267305" y="2464516"/>
                </a:cubicBezTo>
                <a:cubicBezTo>
                  <a:pt x="9637794" y="2340766"/>
                  <a:pt x="9358778" y="2351002"/>
                  <a:pt x="8739446" y="2325620"/>
                </a:cubicBezTo>
                <a:cubicBezTo>
                  <a:pt x="8465512" y="2333336"/>
                  <a:pt x="8191016" y="2329603"/>
                  <a:pt x="7917644" y="2348769"/>
                </a:cubicBezTo>
                <a:cubicBezTo>
                  <a:pt x="7456432" y="2381105"/>
                  <a:pt x="7029431" y="2441810"/>
                  <a:pt x="6586555" y="2568688"/>
                </a:cubicBezTo>
                <a:cubicBezTo>
                  <a:pt x="6421139" y="2616077"/>
                  <a:pt x="6259719" y="2677260"/>
                  <a:pt x="6100418" y="2742308"/>
                </a:cubicBezTo>
                <a:cubicBezTo>
                  <a:pt x="6027718" y="2771994"/>
                  <a:pt x="5961522" y="2815615"/>
                  <a:pt x="5892074" y="2852268"/>
                </a:cubicBezTo>
                <a:cubicBezTo>
                  <a:pt x="5886287" y="2861914"/>
                  <a:pt x="5866171" y="2873885"/>
                  <a:pt x="5874712" y="2881205"/>
                </a:cubicBezTo>
                <a:cubicBezTo>
                  <a:pt x="5889432" y="2893822"/>
                  <a:pt x="5913906" y="2892181"/>
                  <a:pt x="5932586" y="2886992"/>
                </a:cubicBezTo>
                <a:cubicBezTo>
                  <a:pt x="5985060" y="2872416"/>
                  <a:pt x="6032899" y="2844551"/>
                  <a:pt x="6083056" y="2823331"/>
                </a:cubicBezTo>
                <a:cubicBezTo>
                  <a:pt x="6529389" y="2370337"/>
                  <a:pt x="6368656" y="2583020"/>
                  <a:pt x="6609705" y="2221448"/>
                </a:cubicBezTo>
                <a:cubicBezTo>
                  <a:pt x="6630925" y="2146212"/>
                  <a:pt x="6668250" y="2073744"/>
                  <a:pt x="6673365" y="1995741"/>
                </a:cubicBezTo>
                <a:cubicBezTo>
                  <a:pt x="6680432" y="1887961"/>
                  <a:pt x="6594466" y="1809469"/>
                  <a:pt x="6499745" y="1781610"/>
                </a:cubicBezTo>
                <a:cubicBezTo>
                  <a:pt x="6415950" y="1756964"/>
                  <a:pt x="6326125" y="1762319"/>
                  <a:pt x="6239315" y="1752673"/>
                </a:cubicBezTo>
                <a:cubicBezTo>
                  <a:pt x="6098490" y="1775822"/>
                  <a:pt x="5955341" y="1787700"/>
                  <a:pt x="5816839" y="1822121"/>
                </a:cubicBezTo>
                <a:cubicBezTo>
                  <a:pt x="5427394" y="1918906"/>
                  <a:pt x="5096856" y="2043523"/>
                  <a:pt x="4746180" y="2238810"/>
                </a:cubicBezTo>
                <a:cubicBezTo>
                  <a:pt x="4589113" y="2326279"/>
                  <a:pt x="4436492" y="2423351"/>
                  <a:pt x="4294768" y="2533964"/>
                </a:cubicBezTo>
                <a:cubicBezTo>
                  <a:pt x="4197988" y="2609500"/>
                  <a:pt x="4121147" y="2707584"/>
                  <a:pt x="4034337" y="2794394"/>
                </a:cubicBezTo>
                <a:cubicBezTo>
                  <a:pt x="4018904" y="2863842"/>
                  <a:pt x="3967904" y="2934505"/>
                  <a:pt x="3988039" y="3002739"/>
                </a:cubicBezTo>
                <a:cubicBezTo>
                  <a:pt x="4007732" y="3069476"/>
                  <a:pt x="4076109" y="3116637"/>
                  <a:pt x="4138510" y="3147422"/>
                </a:cubicBezTo>
                <a:cubicBezTo>
                  <a:pt x="4330155" y="3241967"/>
                  <a:pt x="4580595" y="3219427"/>
                  <a:pt x="4780905" y="3222658"/>
                </a:cubicBezTo>
                <a:cubicBezTo>
                  <a:pt x="5162167" y="3161656"/>
                  <a:pt x="5336172" y="3140210"/>
                  <a:pt x="5724241" y="3049037"/>
                </a:cubicBezTo>
                <a:cubicBezTo>
                  <a:pt x="5875940" y="3013397"/>
                  <a:pt x="6027628" y="2976196"/>
                  <a:pt x="6175654" y="2927503"/>
                </a:cubicBezTo>
                <a:cubicBezTo>
                  <a:pt x="6321301" y="2879593"/>
                  <a:pt x="6464459" y="2823388"/>
                  <a:pt x="6603917" y="2759670"/>
                </a:cubicBezTo>
                <a:cubicBezTo>
                  <a:pt x="6688795" y="2720889"/>
                  <a:pt x="6765963" y="2667073"/>
                  <a:pt x="6846986" y="2620774"/>
                </a:cubicBezTo>
                <a:cubicBezTo>
                  <a:pt x="6870135" y="2591837"/>
                  <a:pt x="6899862" y="2567109"/>
                  <a:pt x="6916434" y="2533964"/>
                </a:cubicBezTo>
                <a:cubicBezTo>
                  <a:pt x="6937239" y="2492353"/>
                  <a:pt x="6863386" y="2453628"/>
                  <a:pt x="6846986" y="2447154"/>
                </a:cubicBezTo>
                <a:cubicBezTo>
                  <a:pt x="6796936" y="2427397"/>
                  <a:pt x="6743740" y="2415863"/>
                  <a:pt x="6690727" y="2406643"/>
                </a:cubicBezTo>
                <a:cubicBezTo>
                  <a:pt x="6610339" y="2392662"/>
                  <a:pt x="6528682" y="2387352"/>
                  <a:pt x="6447659" y="2377706"/>
                </a:cubicBezTo>
                <a:cubicBezTo>
                  <a:pt x="6037619" y="2384428"/>
                  <a:pt x="6110482" y="2365788"/>
                  <a:pt x="5677943" y="2452941"/>
                </a:cubicBezTo>
                <a:cubicBezTo>
                  <a:pt x="5557311" y="2477247"/>
                  <a:pt x="5437639" y="2506619"/>
                  <a:pt x="5319127" y="2539751"/>
                </a:cubicBezTo>
                <a:cubicBezTo>
                  <a:pt x="5258015" y="2556836"/>
                  <a:pt x="5198946" y="2580633"/>
                  <a:pt x="5139720" y="2603412"/>
                </a:cubicBezTo>
                <a:cubicBezTo>
                  <a:pt x="5123615" y="2609606"/>
                  <a:pt x="5093421" y="2626562"/>
                  <a:pt x="5093421" y="2626562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1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897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82C8A-8C2A-4506-B691-FA5BEF2AE334}"/>
              </a:ext>
            </a:extLst>
          </p:cNvPr>
          <p:cNvSpPr txBox="1"/>
          <p:nvPr/>
        </p:nvSpPr>
        <p:spPr>
          <a:xfrm>
            <a:off x="2812647" y="1086939"/>
            <a:ext cx="9178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No way to automatically advance (or reverse) focus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15873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54272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002AD7-CFEC-4CAC-BE5E-FE6731C8B3D4}"/>
              </a:ext>
            </a:extLst>
          </p:cNvPr>
          <p:cNvGrpSpPr/>
          <p:nvPr/>
        </p:nvGrpSpPr>
        <p:grpSpPr>
          <a:xfrm>
            <a:off x="2812647" y="1086939"/>
            <a:ext cx="9178724" cy="4684121"/>
            <a:chOff x="2239700" y="995422"/>
            <a:chExt cx="9178724" cy="468412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582C8A-8C2A-4506-B691-FA5BEF2AE334}"/>
                </a:ext>
              </a:extLst>
            </p:cNvPr>
            <p:cNvSpPr txBox="1"/>
            <p:nvPr/>
          </p:nvSpPr>
          <p:spPr>
            <a:xfrm>
              <a:off x="2239700" y="995422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automatically advance (or reverse) focus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C78E84-6F4E-4D51-9CF5-084AE0E6076D}"/>
                </a:ext>
              </a:extLst>
            </p:cNvPr>
            <p:cNvSpPr txBox="1"/>
            <p:nvPr/>
          </p:nvSpPr>
          <p:spPr>
            <a:xfrm>
              <a:off x="2239701" y="3740551"/>
              <a:ext cx="917872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No way to determine</a:t>
              </a:r>
            </a:p>
            <a:p>
              <a:r>
                <a:rPr lang="en-US" sz="6000" b="1" dirty="0"/>
                <a:t>what is focusable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A7FFBF-9242-411A-9634-06EFFC57CFC1}"/>
              </a:ext>
            </a:extLst>
          </p:cNvPr>
          <p:cNvSpPr txBox="1"/>
          <p:nvPr/>
        </p:nvSpPr>
        <p:spPr>
          <a:xfrm>
            <a:off x="1653355" y="346159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D5CF2-4E64-4724-BB2F-34243DDFB7A0}"/>
              </a:ext>
            </a:extLst>
          </p:cNvPr>
          <p:cNvSpPr txBox="1"/>
          <p:nvPr/>
        </p:nvSpPr>
        <p:spPr>
          <a:xfrm>
            <a:off x="1653355" y="3131785"/>
            <a:ext cx="115929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dirty="0">
                <a:solidFill>
                  <a:srgbClr val="00B0F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04698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F294D29B-AE7A-4E08-8738-D69742F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69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 descr="happy birthday fire GIF by Birthday Bot">
            <a:extLst>
              <a:ext uri="{FF2B5EF4-FFF2-40B4-BE49-F238E27FC236}">
                <a16:creationId xmlns:a16="http://schemas.microsoft.com/office/drawing/2014/main" id="{87F6DFF0-5BB8-4633-B3ED-7059BA1FF0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47750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67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3EF5DD-3B61-4516-892A-C2FE7560993D}"/>
              </a:ext>
            </a:extLst>
          </p:cNvPr>
          <p:cNvSpPr txBox="1"/>
          <p:nvPr/>
        </p:nvSpPr>
        <p:spPr>
          <a:xfrm>
            <a:off x="555585" y="117693"/>
            <a:ext cx="9178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4154155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25618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F84592-2519-4B14-8164-53B410DBDA6F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TOTALLY RIVETING</a:t>
            </a:r>
          </a:p>
        </p:txBody>
      </p:sp>
    </p:spTree>
    <p:extLst>
      <p:ext uri="{BB962C8B-B14F-4D97-AF65-F5344CB8AC3E}">
        <p14:creationId xmlns:p14="http://schemas.microsoft.com/office/powerpoint/2010/main" val="15365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3C1C0-2670-4EAC-A8B5-4849FCE1CBC9}"/>
              </a:ext>
            </a:extLst>
          </p:cNvPr>
          <p:cNvSpPr txBox="1"/>
          <p:nvPr/>
        </p:nvSpPr>
        <p:spPr>
          <a:xfrm>
            <a:off x="555585" y="117693"/>
            <a:ext cx="917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</p:txBody>
      </p:sp>
    </p:spTree>
    <p:extLst>
      <p:ext uri="{BB962C8B-B14F-4D97-AF65-F5344CB8AC3E}">
        <p14:creationId xmlns:p14="http://schemas.microsoft.com/office/powerpoint/2010/main" val="1337423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0CF9E6-836D-40F1-AAE1-BCB1FBFE2BC0}"/>
              </a:ext>
            </a:extLst>
          </p:cNvPr>
          <p:cNvSpPr txBox="1"/>
          <p:nvPr/>
        </p:nvSpPr>
        <p:spPr>
          <a:xfrm>
            <a:off x="555585" y="117693"/>
            <a:ext cx="9178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</p:txBody>
      </p:sp>
    </p:spTree>
    <p:extLst>
      <p:ext uri="{BB962C8B-B14F-4D97-AF65-F5344CB8AC3E}">
        <p14:creationId xmlns:p14="http://schemas.microsoft.com/office/powerpoint/2010/main" val="3207106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25198506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049DE6-BB5C-4205-949A-E90AE49F8DDB}"/>
              </a:ext>
            </a:extLst>
          </p:cNvPr>
          <p:cNvSpPr txBox="1"/>
          <p:nvPr/>
        </p:nvSpPr>
        <p:spPr>
          <a:xfrm>
            <a:off x="555585" y="117693"/>
            <a:ext cx="9178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</p:txBody>
      </p:sp>
    </p:spTree>
    <p:extLst>
      <p:ext uri="{BB962C8B-B14F-4D97-AF65-F5344CB8AC3E}">
        <p14:creationId xmlns:p14="http://schemas.microsoft.com/office/powerpoint/2010/main" val="1352189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558DBB-34C1-4131-8F31-C98EC853D311}"/>
              </a:ext>
            </a:extLst>
          </p:cNvPr>
          <p:cNvSpPr txBox="1"/>
          <p:nvPr/>
        </p:nvSpPr>
        <p:spPr>
          <a:xfrm>
            <a:off x="555585" y="117693"/>
            <a:ext cx="91787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</p:txBody>
      </p:sp>
    </p:spTree>
    <p:extLst>
      <p:ext uri="{BB962C8B-B14F-4D97-AF65-F5344CB8AC3E}">
        <p14:creationId xmlns:p14="http://schemas.microsoft.com/office/powerpoint/2010/main" val="4026446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B5B51-A0F1-4532-AB2F-FA60F4BB171E}"/>
              </a:ext>
            </a:extLst>
          </p:cNvPr>
          <p:cNvSpPr txBox="1"/>
          <p:nvPr/>
        </p:nvSpPr>
        <p:spPr>
          <a:xfrm>
            <a:off x="555585" y="117693"/>
            <a:ext cx="917872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</p:txBody>
      </p:sp>
    </p:spTree>
    <p:extLst>
      <p:ext uri="{BB962C8B-B14F-4D97-AF65-F5344CB8AC3E}">
        <p14:creationId xmlns:p14="http://schemas.microsoft.com/office/powerpoint/2010/main" val="7245606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149168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EAA30-43F9-4229-9EFF-DB9429B67FC9}"/>
              </a:ext>
            </a:extLst>
          </p:cNvPr>
          <p:cNvSpPr txBox="1"/>
          <p:nvPr/>
        </p:nvSpPr>
        <p:spPr>
          <a:xfrm>
            <a:off x="555585" y="117693"/>
            <a:ext cx="917872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isFocusable</a:t>
            </a:r>
            <a:r>
              <a:rPr lang="en-US" sz="4800" b="1" dirty="0"/>
              <a:t>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.forward()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.backward()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.trap()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.order()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</a:t>
            </a:r>
            <a:r>
              <a:rPr lang="en-US" sz="4800" b="1" dirty="0" err="1"/>
              <a:t>previousActiveElement</a:t>
            </a:r>
            <a:endParaRPr lang="en-US" sz="4800" b="1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.history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.autofocus(e)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98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mage result for push to production">
            <a:extLst>
              <a:ext uri="{FF2B5EF4-FFF2-40B4-BE49-F238E27FC236}">
                <a16:creationId xmlns:a16="http://schemas.microsoft.com/office/drawing/2014/main" id="{B16F4E21-D846-470B-ACFE-8624E385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01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7BEFE-5D16-4DD9-A267-61F819AE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8827E0-FCF3-44EF-A295-AB11F8C72E64}"/>
              </a:ext>
            </a:extLst>
          </p:cNvPr>
          <p:cNvSpPr txBox="1"/>
          <p:nvPr/>
        </p:nvSpPr>
        <p:spPr>
          <a:xfrm>
            <a:off x="0" y="2416543"/>
            <a:ext cx="12192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Focus Subsystem</a:t>
            </a:r>
          </a:p>
        </p:txBody>
      </p:sp>
    </p:spTree>
    <p:extLst>
      <p:ext uri="{BB962C8B-B14F-4D97-AF65-F5344CB8AC3E}">
        <p14:creationId xmlns:p14="http://schemas.microsoft.com/office/powerpoint/2010/main" val="680629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5C38C4-E51C-4A80-80EF-F10310E4662D}"/>
              </a:ext>
            </a:extLst>
          </p:cNvPr>
          <p:cNvSpPr txBox="1"/>
          <p:nvPr/>
        </p:nvSpPr>
        <p:spPr>
          <a:xfrm>
            <a:off x="0" y="2416543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err="1"/>
              <a:t>window.focusManager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8707481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rowser">
            <a:extLst>
              <a:ext uri="{FF2B5EF4-FFF2-40B4-BE49-F238E27FC236}">
                <a16:creationId xmlns:a16="http://schemas.microsoft.com/office/drawing/2014/main" id="{CAFB5E88-B324-4017-BABB-8CE66CA7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676275"/>
            <a:ext cx="7334250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62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358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684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52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4" name="Picture 6" descr="Image result for whatwg logo">
            <a:extLst>
              <a:ext uri="{FF2B5EF4-FFF2-40B4-BE49-F238E27FC236}">
                <a16:creationId xmlns:a16="http://schemas.microsoft.com/office/drawing/2014/main" id="{7AF57822-D214-4786-B772-38FD27B5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00" y="2009594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D3D6-B740-44C6-9A7C-AFB5A3E2C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46" y="2106493"/>
            <a:ext cx="3804886" cy="2645009"/>
          </a:xfrm>
          <a:prstGeom prst="rect">
            <a:avLst/>
          </a:prstGeom>
        </p:spPr>
      </p:pic>
      <p:sp>
        <p:nvSpPr>
          <p:cNvPr id="2" name="Lightning Bolt 1">
            <a:extLst>
              <a:ext uri="{FF2B5EF4-FFF2-40B4-BE49-F238E27FC236}">
                <a16:creationId xmlns:a16="http://schemas.microsoft.com/office/drawing/2014/main" id="{41CCE402-FA96-4080-A8F0-BDE8A172CF9A}"/>
              </a:ext>
            </a:extLst>
          </p:cNvPr>
          <p:cNvSpPr/>
          <p:nvPr/>
        </p:nvSpPr>
        <p:spPr>
          <a:xfrm flipH="1">
            <a:off x="5578998" y="-2228125"/>
            <a:ext cx="1987772" cy="11887199"/>
          </a:xfrm>
          <a:prstGeom prst="lightningBol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2DEE5-736C-4750-B185-EE7F9E1D3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4" y="599891"/>
            <a:ext cx="3394229" cy="5658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8203CB-5A86-4EE3-8B59-83C93F9E2B84}"/>
              </a:ext>
            </a:extLst>
          </p:cNvPr>
          <p:cNvSpPr txBox="1"/>
          <p:nvPr/>
        </p:nvSpPr>
        <p:spPr>
          <a:xfrm>
            <a:off x="4789967" y="1169581"/>
            <a:ext cx="5948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FF00"/>
                </a:solidFill>
              </a:rPr>
              <a:t>Still not Glen…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369AB57A-7150-4157-B6CD-06937B4D6F56}"/>
              </a:ext>
            </a:extLst>
          </p:cNvPr>
          <p:cNvSpPr/>
          <p:nvPr/>
        </p:nvSpPr>
        <p:spPr>
          <a:xfrm rot="10800000">
            <a:off x="4344828" y="2115880"/>
            <a:ext cx="1257085" cy="12067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AB5B9-7F09-4C71-8282-F72815A683E4}"/>
              </a:ext>
            </a:extLst>
          </p:cNvPr>
          <p:cNvSpPr txBox="1"/>
          <p:nvPr/>
        </p:nvSpPr>
        <p:spPr>
          <a:xfrm>
            <a:off x="6388395" y="2185244"/>
            <a:ext cx="5722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But let's pretend </a:t>
            </a:r>
          </a:p>
          <a:p>
            <a:r>
              <a:rPr lang="en-US" sz="4800" b="1" dirty="0"/>
              <a:t>Glen is this cool</a:t>
            </a:r>
          </a:p>
          <a:p>
            <a:r>
              <a:rPr lang="en-US" sz="4800" b="1" dirty="0"/>
              <a:t>and popular…</a:t>
            </a:r>
          </a:p>
        </p:txBody>
      </p:sp>
    </p:spTree>
    <p:extLst>
      <p:ext uri="{BB962C8B-B14F-4D97-AF65-F5344CB8AC3E}">
        <p14:creationId xmlns:p14="http://schemas.microsoft.com/office/powerpoint/2010/main" val="38949452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6A29E-CB92-4E82-A4D2-CF0534925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30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46BE62-4F6A-47BF-9D97-583566D07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674" name="Picture 2" descr="Rafal Badan for Pardes publishing house">
            <a:extLst>
              <a:ext uri="{FF2B5EF4-FFF2-40B4-BE49-F238E27FC236}">
                <a16:creationId xmlns:a16="http://schemas.microsoft.com/office/drawing/2014/main" id="{AAF814B7-6022-4711-940F-8136181C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9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A89F2-1A2D-4ECE-9CBA-0A47DFFA700C}"/>
              </a:ext>
            </a:extLst>
          </p:cNvPr>
          <p:cNvSpPr txBox="1"/>
          <p:nvPr/>
        </p:nvSpPr>
        <p:spPr>
          <a:xfrm>
            <a:off x="0" y="1074509"/>
            <a:ext cx="12195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b="1" dirty="0"/>
              <a:t>WTF?!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CD127-E312-4972-B49D-1687A87F3469}"/>
              </a:ext>
            </a:extLst>
          </p:cNvPr>
          <p:cNvSpPr txBox="1"/>
          <p:nvPr/>
        </p:nvSpPr>
        <p:spPr>
          <a:xfrm>
            <a:off x="7597510" y="4721702"/>
            <a:ext cx="4725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&lt;NEEDLE-SCRATCH/&gt;</a:t>
            </a:r>
          </a:p>
        </p:txBody>
      </p:sp>
    </p:spTree>
    <p:extLst>
      <p:ext uri="{BB962C8B-B14F-4D97-AF65-F5344CB8AC3E}">
        <p14:creationId xmlns:p14="http://schemas.microsoft.com/office/powerpoint/2010/main" val="2034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9C1CD5-8D7C-447F-AEB7-D5E145A927B6}"/>
              </a:ext>
            </a:extLst>
          </p:cNvPr>
          <p:cNvGrpSpPr/>
          <p:nvPr/>
        </p:nvGrpSpPr>
        <p:grpSpPr>
          <a:xfrm>
            <a:off x="1378413" y="1217333"/>
            <a:ext cx="10610536" cy="4316332"/>
            <a:chOff x="973299" y="1147885"/>
            <a:chExt cx="10610536" cy="4316332"/>
          </a:xfrm>
        </p:grpSpPr>
        <p:pic>
          <p:nvPicPr>
            <p:cNvPr id="32770" name="Picture 2" descr="Image result for WICG">
              <a:extLst>
                <a:ext uri="{FF2B5EF4-FFF2-40B4-BE49-F238E27FC236}">
                  <a16:creationId xmlns:a16="http://schemas.microsoft.com/office/drawing/2014/main" id="{C6B62C3C-0795-47DD-B808-ABAEE1A3B6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99" y="1147885"/>
              <a:ext cx="4316332" cy="4316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518EFF-70D6-4E92-AD82-6F20B8F18B57}"/>
                </a:ext>
              </a:extLst>
            </p:cNvPr>
            <p:cNvSpPr txBox="1"/>
            <p:nvPr/>
          </p:nvSpPr>
          <p:spPr>
            <a:xfrm>
              <a:off x="5634918" y="1536174"/>
              <a:ext cx="594891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</a:rPr>
                <a:t>Web Platform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Incubator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Community</a:t>
              </a:r>
            </a:p>
            <a:p>
              <a:r>
                <a:rPr lang="en-US" sz="6000" b="1" dirty="0">
                  <a:solidFill>
                    <a:schemeClr val="bg1"/>
                  </a:solidFill>
                </a:rPr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6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WICG">
            <a:extLst>
              <a:ext uri="{FF2B5EF4-FFF2-40B4-BE49-F238E27FC236}">
                <a16:creationId xmlns:a16="http://schemas.microsoft.com/office/drawing/2014/main" id="{C6B62C3C-0795-47DD-B808-ABAEE1A3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13" y="1217333"/>
            <a:ext cx="4316332" cy="43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38108E-9E00-4B3A-8A1F-4696A2B1E261}"/>
              </a:ext>
            </a:extLst>
          </p:cNvPr>
          <p:cNvSpPr txBox="1"/>
          <p:nvPr/>
        </p:nvSpPr>
        <p:spPr>
          <a:xfrm>
            <a:off x="6040032" y="1605622"/>
            <a:ext cx="59489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Web Platform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Incubator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6000" b="1" dirty="0">
                <a:solidFill>
                  <a:schemeClr val="bg1"/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959560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Image result for whatwg logo">
            <a:extLst>
              <a:ext uri="{FF2B5EF4-FFF2-40B4-BE49-F238E27FC236}">
                <a16:creationId xmlns:a16="http://schemas.microsoft.com/office/drawing/2014/main" id="{34818CDF-17B9-4A19-9959-9667BAA7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91" y="2009596"/>
            <a:ext cx="3869018" cy="28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22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82" name="Picture 18" descr="Image result for twitter">
            <a:extLst>
              <a:ext uri="{FF2B5EF4-FFF2-40B4-BE49-F238E27FC236}">
                <a16:creationId xmlns:a16="http://schemas.microsoft.com/office/drawing/2014/main" id="{F4E2F4A9-B4E4-4F11-B9CF-BF4726C5F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922" y="0"/>
            <a:ext cx="2810078" cy="378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8" name="Picture 14" descr="Image result for dailyjs">
            <a:extLst>
              <a:ext uri="{FF2B5EF4-FFF2-40B4-BE49-F238E27FC236}">
                <a16:creationId xmlns:a16="http://schemas.microsoft.com/office/drawing/2014/main" id="{1849F562-684B-427A-A348-B4A7A60D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1322"/>
            <a:ext cx="3796678" cy="37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Image result for hackernews logo">
            <a:extLst>
              <a:ext uri="{FF2B5EF4-FFF2-40B4-BE49-F238E27FC236}">
                <a16:creationId xmlns:a16="http://schemas.microsoft.com/office/drawing/2014/main" id="{98086041-A3D6-4313-B4D8-944A2E6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76671" cy="3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Image result for javascript weekly">
            <a:extLst>
              <a:ext uri="{FF2B5EF4-FFF2-40B4-BE49-F238E27FC236}">
                <a16:creationId xmlns:a16="http://schemas.microsoft.com/office/drawing/2014/main" id="{0F1B1AD9-6913-427C-A2A3-FE7B3F09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678" y="3068343"/>
            <a:ext cx="8395322" cy="378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Image result for reddit logo">
            <a:extLst>
              <a:ext uri="{FF2B5EF4-FFF2-40B4-BE49-F238E27FC236}">
                <a16:creationId xmlns:a16="http://schemas.microsoft.com/office/drawing/2014/main" id="{CCAD809B-F8B3-4EEA-9712-C67074F7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02" y="-110628"/>
            <a:ext cx="3481589" cy="348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914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0B59F1-DFA4-427B-B163-4DDC6ADA6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19" y="0"/>
            <a:ext cx="938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6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DF639-ACAE-410E-AC0D-C4A502C591A8}"/>
              </a:ext>
            </a:extLst>
          </p:cNvPr>
          <p:cNvSpPr txBox="1"/>
          <p:nvPr/>
        </p:nvSpPr>
        <p:spPr>
          <a:xfrm>
            <a:off x="0" y="725966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latin typeface="Impact" panose="020B0806030902050204" pitchFamily="34" charset="0"/>
              </a:rPr>
              <a:t>The</a:t>
            </a:r>
          </a:p>
          <a:p>
            <a:pPr algn="ctr"/>
            <a:r>
              <a:rPr lang="en-US" sz="110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</a:t>
            </a:r>
          </a:p>
          <a:p>
            <a:pPr algn="ctr"/>
            <a:r>
              <a:rPr lang="en-US" sz="11000" dirty="0">
                <a:latin typeface="Impact" panose="020B0806030902050204" pitchFamily="34" charset="0"/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32249684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353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851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1582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6F2D5-9C33-4573-80F6-7594E9541B0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Impact" panose="020B0806030902050204" pitchFamily="34" charset="0"/>
              </a:rPr>
              <a:t>The </a:t>
            </a:r>
            <a:r>
              <a:rPr lang="en-US" sz="4800" dirty="0">
                <a:solidFill>
                  <a:srgbClr val="FFFF00"/>
                </a:solidFill>
                <a:latin typeface="Impact" panose="020B0806030902050204" pitchFamily="34" charset="0"/>
              </a:rPr>
              <a:t>Focus Traversal API </a:t>
            </a:r>
            <a:r>
              <a:rPr lang="en-US" sz="4800" dirty="0">
                <a:latin typeface="Impact" panose="020B0806030902050204" pitchFamily="34" charset="0"/>
              </a:rPr>
              <a:t>Proposal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0DC6A3-37EF-4B28-A821-24B4098B5FB3}"/>
              </a:ext>
            </a:extLst>
          </p:cNvPr>
          <p:cNvCxnSpPr>
            <a:cxnSpLocks/>
          </p:cNvCxnSpPr>
          <p:nvPr/>
        </p:nvCxnSpPr>
        <p:spPr>
          <a:xfrm>
            <a:off x="0" y="738963"/>
            <a:ext cx="12248707" cy="0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513CCB2-7117-415E-A56C-EC3C6C4621B8}"/>
              </a:ext>
            </a:extLst>
          </p:cNvPr>
          <p:cNvSpPr txBox="1"/>
          <p:nvPr/>
        </p:nvSpPr>
        <p:spPr>
          <a:xfrm>
            <a:off x="327348" y="1036674"/>
            <a:ext cx="5683585" cy="5362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isFocusable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forward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backward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next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hasFocus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focus</a:t>
            </a:r>
            <a:r>
              <a:rPr lang="en-US" sz="2800" b="1" dirty="0">
                <a:solidFill>
                  <a:srgbClr val="FFFF00"/>
                </a:solidFill>
              </a:rPr>
              <a:t>(e)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orderedElements</a:t>
            </a:r>
            <a:r>
              <a:rPr lang="en-US" sz="2800" b="1" dirty="0">
                <a:solidFill>
                  <a:srgbClr val="FFFF00"/>
                </a:solidFill>
              </a:rPr>
              <a:t>()</a:t>
            </a: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currentlyFocused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previouslyFocused</a:t>
            </a:r>
            <a:endParaRPr lang="en-US" sz="2800" b="1" dirty="0">
              <a:solidFill>
                <a:srgbClr val="FFFF00"/>
              </a:solidFill>
            </a:endParaRPr>
          </a:p>
          <a:p>
            <a:r>
              <a:rPr lang="en-US" sz="2800" b="1" dirty="0" err="1"/>
              <a:t>focusManager.</a:t>
            </a:r>
            <a:r>
              <a:rPr lang="en-US" sz="2800" b="1" dirty="0" err="1">
                <a:solidFill>
                  <a:srgbClr val="FFFF00"/>
                </a:solidFill>
              </a:rPr>
              <a:t>history</a:t>
            </a:r>
            <a:endParaRPr lang="en-US" sz="2800" b="1" dirty="0">
              <a:solidFill>
                <a:srgbClr val="FFFF00"/>
              </a:solidFill>
            </a:endParaRPr>
          </a:p>
          <a:p>
            <a:endParaRPr lang="en-US" sz="2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34204C-90C6-4D9B-9557-367C83E71A9B}"/>
              </a:ext>
            </a:extLst>
          </p:cNvPr>
          <p:cNvGrpSpPr/>
          <p:nvPr/>
        </p:nvGrpSpPr>
        <p:grpSpPr>
          <a:xfrm>
            <a:off x="7385602" y="1036674"/>
            <a:ext cx="4517562" cy="1839434"/>
            <a:chOff x="6338280" y="1249324"/>
            <a:chExt cx="5683586" cy="1839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C8381C-4A10-43F9-A6A6-DBDFF9DE8601}"/>
                </a:ext>
              </a:extLst>
            </p:cNvPr>
            <p:cNvSpPr/>
            <p:nvPr/>
          </p:nvSpPr>
          <p:spPr>
            <a:xfrm>
              <a:off x="6338281" y="1258416"/>
              <a:ext cx="5683585" cy="4815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5DDA-78E8-4921-A354-8DC8616191C9}"/>
                </a:ext>
              </a:extLst>
            </p:cNvPr>
            <p:cNvSpPr txBox="1"/>
            <p:nvPr/>
          </p:nvSpPr>
          <p:spPr>
            <a:xfrm>
              <a:off x="6338280" y="1249324"/>
              <a:ext cx="5683585" cy="183943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r>
                <a:rPr lang="en-US" sz="2800" b="1" dirty="0">
                  <a:solidFill>
                    <a:schemeClr val="tx1">
                      <a:lumMod val="85000"/>
                    </a:schemeClr>
                  </a:solidFill>
                </a:rPr>
                <a:t>Coming Soon…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focusManager.trap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focusManager.order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(a)</a:t>
              </a:r>
            </a:p>
            <a:p>
              <a:r>
                <a:rPr lang="en-US" sz="2800" b="1" dirty="0" err="1">
                  <a:solidFill>
                    <a:schemeClr val="tx1">
                      <a:lumMod val="50000"/>
                    </a:schemeClr>
                  </a:solidFill>
                </a:rPr>
                <a:t>focusManager.autofocus</a:t>
              </a:r>
              <a:r>
                <a:rPr lang="en-US" sz="2800" b="1" dirty="0">
                  <a:solidFill>
                    <a:schemeClr val="tx1">
                      <a:lumMod val="50000"/>
                    </a:schemeClr>
                  </a:solidFill>
                </a:rPr>
                <a:t>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8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1421</TotalTime>
  <Words>4273</Words>
  <Application>Microsoft Office PowerPoint</Application>
  <PresentationFormat>Widescreen</PresentationFormat>
  <Paragraphs>1313</Paragraphs>
  <Slides>109</Slides>
  <Notes>109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6" baseType="lpstr">
      <vt:lpstr>Arial</vt:lpstr>
      <vt:lpstr>Calibri</vt:lpstr>
      <vt:lpstr>Calibri Light</vt:lpstr>
      <vt:lpstr>DroidSansMono NF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</dc:creator>
  <cp:lastModifiedBy>Glen Goodwin</cp:lastModifiedBy>
  <cp:revision>193</cp:revision>
  <dcterms:created xsi:type="dcterms:W3CDTF">2018-12-04T17:37:47Z</dcterms:created>
  <dcterms:modified xsi:type="dcterms:W3CDTF">2019-08-06T15:52:30Z</dcterms:modified>
</cp:coreProperties>
</file>